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57" r:id="rId4"/>
    <p:sldId id="258" r:id="rId5"/>
    <p:sldId id="261" r:id="rId6"/>
    <p:sldId id="262" r:id="rId7"/>
    <p:sldId id="263" r:id="rId8"/>
    <p:sldId id="264" r:id="rId9"/>
    <p:sldId id="265" r:id="rId10"/>
    <p:sldId id="271" r:id="rId11"/>
    <p:sldId id="272" r:id="rId12"/>
    <p:sldId id="266" r:id="rId13"/>
    <p:sldId id="267" r:id="rId14"/>
    <p:sldId id="268" r:id="rId15"/>
    <p:sldId id="270"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B2720-1583-4610-9E25-774E02DFEDD3}" v="3" dt="2026-01-30T17:39:50.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a Kucharska" userId="d355b486ea0b4ae7" providerId="LiveId" clId="{01C14769-122D-4B43-BEA6-52622B1D52CE}"/>
    <pc:docChg chg="undo custSel modSld">
      <pc:chgData name="Renata Kucharska" userId="d355b486ea0b4ae7" providerId="LiveId" clId="{01C14769-122D-4B43-BEA6-52622B1D52CE}" dt="2026-01-30T17:39:51.503" v="10" actId="962"/>
      <pc:docMkLst>
        <pc:docMk/>
      </pc:docMkLst>
      <pc:sldChg chg="addSp delSp modSp mod">
        <pc:chgData name="Renata Kucharska" userId="d355b486ea0b4ae7" providerId="LiveId" clId="{01C14769-122D-4B43-BEA6-52622B1D52CE}" dt="2026-01-30T17:39:51.503" v="10" actId="962"/>
        <pc:sldMkLst>
          <pc:docMk/>
          <pc:sldMk cId="1072427001" sldId="263"/>
        </pc:sldMkLst>
        <pc:spChg chg="add del mod">
          <ac:chgData name="Renata Kucharska" userId="d355b486ea0b4ae7" providerId="LiveId" clId="{01C14769-122D-4B43-BEA6-52622B1D52CE}" dt="2026-01-30T17:39:50.816" v="8" actId="931"/>
          <ac:spMkLst>
            <pc:docMk/>
            <pc:sldMk cId="1072427001" sldId="263"/>
            <ac:spMk id="8" creationId="{A89C37AC-80F6-7605-F00C-94DF82AB7812}"/>
          </ac:spMkLst>
        </pc:spChg>
        <pc:picChg chg="add mod">
          <ac:chgData name="Renata Kucharska" userId="d355b486ea0b4ae7" providerId="LiveId" clId="{01C14769-122D-4B43-BEA6-52622B1D52CE}" dt="2026-01-30T17:36:34.036" v="6" actId="931"/>
          <ac:picMkLst>
            <pc:docMk/>
            <pc:sldMk cId="1072427001" sldId="263"/>
            <ac:picMk id="5" creationId="{176A9474-422E-957C-B85D-E35312466AD9}"/>
          </ac:picMkLst>
        </pc:picChg>
        <pc:picChg chg="del">
          <ac:chgData name="Renata Kucharska" userId="d355b486ea0b4ae7" providerId="LiveId" clId="{01C14769-122D-4B43-BEA6-52622B1D52CE}" dt="2026-01-30T17:39:36.951" v="7" actId="478"/>
          <ac:picMkLst>
            <pc:docMk/>
            <pc:sldMk cId="1072427001" sldId="263"/>
            <ac:picMk id="6" creationId="{00000000-0000-0000-0000-000000000000}"/>
          </ac:picMkLst>
        </pc:picChg>
        <pc:picChg chg="add mod">
          <ac:chgData name="Renata Kucharska" userId="d355b486ea0b4ae7" providerId="LiveId" clId="{01C14769-122D-4B43-BEA6-52622B1D52CE}" dt="2026-01-30T17:39:51.503" v="10" actId="962"/>
          <ac:picMkLst>
            <pc:docMk/>
            <pc:sldMk cId="1072427001" sldId="263"/>
            <ac:picMk id="10" creationId="{1AE114A4-C836-ADEF-F6D4-A9CA4AB6C8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7BB02-B560-485D-A795-D9DD9B9F91C5}" type="datetimeFigureOut">
              <a:rPr lang="pl-PL" smtClean="0"/>
              <a:t>30.01.2026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05874-E5C9-4BE0-9E7E-FC4865DFE3FC}" type="slidenum">
              <a:rPr lang="pl-PL" smtClean="0"/>
              <a:t>‹#›</a:t>
            </a:fld>
            <a:endParaRPr lang="pl-PL"/>
          </a:p>
        </p:txBody>
      </p:sp>
    </p:spTree>
    <p:extLst>
      <p:ext uri="{BB962C8B-B14F-4D97-AF65-F5344CB8AC3E}">
        <p14:creationId xmlns:p14="http://schemas.microsoft.com/office/powerpoint/2010/main" val="214744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BA05874-E5C9-4BE0-9E7E-FC4865DFE3FC}" type="slidenum">
              <a:rPr lang="pl-PL" smtClean="0"/>
              <a:t>3</a:t>
            </a:fld>
            <a:endParaRPr lang="pl-PL"/>
          </a:p>
        </p:txBody>
      </p:sp>
    </p:spTree>
    <p:extLst>
      <p:ext uri="{BB962C8B-B14F-4D97-AF65-F5344CB8AC3E}">
        <p14:creationId xmlns:p14="http://schemas.microsoft.com/office/powerpoint/2010/main" val="350522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25058CB7-7FFA-4323-B816-214B1A9E2229}" type="datetimeFigureOut">
              <a:rPr lang="pl-PL" smtClean="0"/>
              <a:t>30.01.2026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3841666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5058CB7-7FFA-4323-B816-214B1A9E2229}" type="datetimeFigureOut">
              <a:rPr lang="pl-PL" smtClean="0"/>
              <a:t>30.01.2026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4241623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5058CB7-7FFA-4323-B816-214B1A9E2229}" type="datetimeFigureOut">
              <a:rPr lang="pl-PL" smtClean="0"/>
              <a:t>30.01.2026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520167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5058CB7-7FFA-4323-B816-214B1A9E2229}" type="datetimeFigureOut">
              <a:rPr lang="pl-PL" smtClean="0"/>
              <a:t>30.01.2026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4241690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25058CB7-7FFA-4323-B816-214B1A9E2229}" type="datetimeFigureOut">
              <a:rPr lang="pl-PL" smtClean="0"/>
              <a:t>30.01.2026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2458482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25058CB7-7FFA-4323-B816-214B1A9E2229}" type="datetimeFigureOut">
              <a:rPr lang="pl-PL" smtClean="0"/>
              <a:t>30.01.2026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2447665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25058CB7-7FFA-4323-B816-214B1A9E2229}" type="datetimeFigureOut">
              <a:rPr lang="pl-PL" smtClean="0"/>
              <a:t>30.01.2026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2589150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5058CB7-7FFA-4323-B816-214B1A9E2229}" type="datetimeFigureOut">
              <a:rPr lang="pl-PL" smtClean="0"/>
              <a:t>30.01.2026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351740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5058CB7-7FFA-4323-B816-214B1A9E2229}" type="datetimeFigureOut">
              <a:rPr lang="pl-PL" smtClean="0"/>
              <a:t>30.01.2026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2079051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5058CB7-7FFA-4323-B816-214B1A9E2229}" type="datetimeFigureOut">
              <a:rPr lang="pl-PL" smtClean="0"/>
              <a:t>30.01.2026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77F4A0F-3DB7-4A5F-8E6F-90F746EEC3AD}" type="slidenum">
              <a:rPr lang="pl-PL" smtClean="0"/>
              <a:t>‹#›</a:t>
            </a:fld>
            <a:endParaRPr lang="pl-PL"/>
          </a:p>
        </p:txBody>
      </p:sp>
    </p:spTree>
    <p:extLst>
      <p:ext uri="{BB962C8B-B14F-4D97-AF65-F5344CB8AC3E}">
        <p14:creationId xmlns:p14="http://schemas.microsoft.com/office/powerpoint/2010/main" val="12301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5058CB7-7FFA-4323-B816-214B1A9E2229}" type="datetimeFigureOut">
              <a:rPr lang="pl-PL" smtClean="0"/>
              <a:t>30.01.2026</a:t>
            </a:fld>
            <a:endParaRPr lang="pl-PL"/>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77F4A0F-3DB7-4A5F-8E6F-90F746EEC3AD}" type="slidenum">
              <a:rPr lang="pl-PL" smtClean="0"/>
              <a:t>‹#›</a:t>
            </a:fld>
            <a:endParaRPr lang="pl-PL" dirty="0"/>
          </a:p>
        </p:txBody>
      </p:sp>
    </p:spTree>
    <p:extLst>
      <p:ext uri="{BB962C8B-B14F-4D97-AF65-F5344CB8AC3E}">
        <p14:creationId xmlns:p14="http://schemas.microsoft.com/office/powerpoint/2010/main" val="1826655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58CB7-7FFA-4323-B816-214B1A9E2229}" type="datetimeFigureOut">
              <a:rPr lang="pl-PL" smtClean="0"/>
              <a:t>30.01.2026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F4A0F-3DB7-4A5F-8E6F-90F746EEC3AD}" type="slidenum">
              <a:rPr lang="pl-PL" smtClean="0"/>
              <a:t>‹#›</a:t>
            </a:fld>
            <a:endParaRPr lang="pl-PL"/>
          </a:p>
        </p:txBody>
      </p:sp>
    </p:spTree>
    <p:extLst>
      <p:ext uri="{BB962C8B-B14F-4D97-AF65-F5344CB8AC3E}">
        <p14:creationId xmlns:p14="http://schemas.microsoft.com/office/powerpoint/2010/main" val="351136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25696" y="594910"/>
            <a:ext cx="9144000" cy="3844888"/>
          </a:xfrm>
        </p:spPr>
        <p:txBody>
          <a:bodyPr>
            <a:normAutofit/>
          </a:bodyPr>
          <a:lstStyle/>
          <a:p>
            <a:r>
              <a:rPr lang="pl-PL" sz="4000" dirty="0">
                <a:latin typeface="Segoe Print" panose="02000600000000000000" pitchFamily="2" charset="0"/>
              </a:rPr>
              <a:t>Miłość niejedno ma imię: </a:t>
            </a:r>
            <a:br>
              <a:rPr lang="pl-PL" sz="4000" dirty="0">
                <a:latin typeface="Segoe Print" panose="02000600000000000000" pitchFamily="2" charset="0"/>
              </a:rPr>
            </a:br>
            <a:br>
              <a:rPr lang="pl-PL" sz="4000" dirty="0">
                <a:latin typeface="Segoe Print" panose="02000600000000000000" pitchFamily="2" charset="0"/>
              </a:rPr>
            </a:br>
            <a:r>
              <a:rPr lang="pl-PL" sz="3200" dirty="0">
                <a:latin typeface="Segoe Print" panose="02000600000000000000" pitchFamily="2" charset="0"/>
              </a:rPr>
              <a:t>Określenia miłości w grece </a:t>
            </a:r>
            <a:br>
              <a:rPr lang="pl-PL" sz="3200" dirty="0">
                <a:latin typeface="Segoe Print" panose="02000600000000000000" pitchFamily="2" charset="0"/>
              </a:rPr>
            </a:br>
            <a:r>
              <a:rPr lang="pl-PL" sz="3200" dirty="0">
                <a:latin typeface="Segoe Print" panose="02000600000000000000" pitchFamily="2" charset="0"/>
              </a:rPr>
              <a:t>i łacinie; kolory jako symbole miłości</a:t>
            </a:r>
            <a:r>
              <a:rPr lang="pl-PL" sz="4000" dirty="0">
                <a:latin typeface="Segoe Print" panose="02000600000000000000" pitchFamily="2" charset="0"/>
              </a:rPr>
              <a:t>. </a:t>
            </a:r>
            <a:br>
              <a:rPr lang="pl-PL" sz="3200" dirty="0">
                <a:latin typeface="Segoe Print" panose="02000600000000000000" pitchFamily="2" charset="0"/>
              </a:rPr>
            </a:br>
            <a:endParaRPr lang="pl-PL" sz="3200" dirty="0">
              <a:latin typeface="Segoe Print" panose="02000600000000000000" pitchFamily="2" charset="0"/>
            </a:endParaRPr>
          </a:p>
        </p:txBody>
      </p:sp>
      <p:sp>
        <p:nvSpPr>
          <p:cNvPr id="3" name="Podtytuł 2"/>
          <p:cNvSpPr>
            <a:spLocks noGrp="1"/>
          </p:cNvSpPr>
          <p:nvPr>
            <p:ph type="subTitle" idx="1"/>
          </p:nvPr>
        </p:nvSpPr>
        <p:spPr>
          <a:xfrm>
            <a:off x="1325696" y="3535936"/>
            <a:ext cx="9144000" cy="1655762"/>
          </a:xfrm>
        </p:spPr>
        <p:txBody>
          <a:bodyPr>
            <a:normAutofit/>
          </a:bodyPr>
          <a:lstStyle/>
          <a:p>
            <a:endParaRPr lang="pl-PL" sz="1800" dirty="0"/>
          </a:p>
          <a:p>
            <a:br>
              <a:rPr lang="pl-PL" sz="4000" dirty="0">
                <a:latin typeface="Segoe Print" panose="02000600000000000000" pitchFamily="2" charset="0"/>
              </a:rPr>
            </a:br>
            <a:endParaRPr lang="pl-PL" sz="4000" dirty="0">
              <a:latin typeface="Segoe Print" panose="02000600000000000000" pitchFamily="2" charset="0"/>
            </a:endParaRPr>
          </a:p>
        </p:txBody>
      </p:sp>
    </p:spTree>
    <p:extLst>
      <p:ext uri="{BB962C8B-B14F-4D97-AF65-F5344CB8AC3E}">
        <p14:creationId xmlns:p14="http://schemas.microsoft.com/office/powerpoint/2010/main" val="2607402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solidFill>
                  <a:srgbClr val="FFC000"/>
                </a:solidFill>
                <a:latin typeface="Segoe Print" panose="02000600000000000000" pitchFamily="2" charset="0"/>
              </a:rPr>
              <a:t>Kolory</a:t>
            </a:r>
            <a:r>
              <a:rPr lang="pl-PL" sz="3200" dirty="0">
                <a:latin typeface="Segoe Print" panose="02000600000000000000" pitchFamily="2" charset="0"/>
              </a:rPr>
              <a:t> </a:t>
            </a:r>
            <a:r>
              <a:rPr lang="pl-PL" sz="3200" dirty="0">
                <a:solidFill>
                  <a:schemeClr val="accent2"/>
                </a:solidFill>
                <a:latin typeface="Segoe Print" panose="02000600000000000000" pitchFamily="2" charset="0"/>
              </a:rPr>
              <a:t>jako</a:t>
            </a:r>
            <a:r>
              <a:rPr lang="pl-PL" sz="3200" dirty="0">
                <a:latin typeface="Segoe Print" panose="02000600000000000000" pitchFamily="2" charset="0"/>
              </a:rPr>
              <a:t> </a:t>
            </a:r>
            <a:r>
              <a:rPr lang="pl-PL" sz="3200" dirty="0">
                <a:solidFill>
                  <a:srgbClr val="FF0000"/>
                </a:solidFill>
                <a:latin typeface="Segoe Print" panose="02000600000000000000" pitchFamily="2" charset="0"/>
              </a:rPr>
              <a:t>symbole</a:t>
            </a:r>
            <a:r>
              <a:rPr lang="pl-PL" sz="3200" dirty="0">
                <a:latin typeface="Segoe Print" panose="02000600000000000000" pitchFamily="2" charset="0"/>
              </a:rPr>
              <a:t> </a:t>
            </a:r>
            <a:r>
              <a:rPr lang="pl-PL" sz="3200" dirty="0">
                <a:solidFill>
                  <a:srgbClr val="A50021"/>
                </a:solidFill>
                <a:latin typeface="Segoe Print" panose="02000600000000000000" pitchFamily="2" charset="0"/>
              </a:rPr>
              <a:t>miłości</a:t>
            </a:r>
            <a:br>
              <a:rPr lang="pl-PL" sz="3200" dirty="0">
                <a:solidFill>
                  <a:srgbClr val="A50021"/>
                </a:solidFill>
                <a:latin typeface="Segoe Print" panose="02000600000000000000" pitchFamily="2" charset="0"/>
              </a:rPr>
            </a:br>
            <a:r>
              <a:rPr lang="pl-PL" sz="2800" dirty="0">
                <a:latin typeface="Segoe Print" panose="02000600000000000000" pitchFamily="2" charset="0"/>
              </a:rPr>
              <a:t>(chrześcijańska sztuka średniowieczna, kolor i blask)</a:t>
            </a:r>
            <a:endParaRPr lang="pl-PL" sz="2800" dirty="0"/>
          </a:p>
        </p:txBody>
      </p:sp>
      <p:sp>
        <p:nvSpPr>
          <p:cNvPr id="3" name="Symbol zastępczy zawartości 2"/>
          <p:cNvSpPr>
            <a:spLocks noGrp="1"/>
          </p:cNvSpPr>
          <p:nvPr>
            <p:ph idx="1"/>
          </p:nvPr>
        </p:nvSpPr>
        <p:spPr/>
        <p:txBody>
          <a:bodyPr>
            <a:normAutofit/>
          </a:bodyPr>
          <a:lstStyle/>
          <a:p>
            <a:r>
              <a:rPr lang="pl-PL" sz="1800" dirty="0">
                <a:latin typeface="Segoe Print" panose="02000600000000000000" pitchFamily="2" charset="0"/>
              </a:rPr>
              <a:t>Odzwierciedleniem prawdy o Bogu, który jest Miłością w średniowieczu zapewne była tzw. estetyka blasku. Światło wiary promieniało blaskiem złota. </a:t>
            </a:r>
          </a:p>
          <a:p>
            <a:r>
              <a:rPr lang="pl-PL" sz="1800" dirty="0">
                <a:latin typeface="Segoe Print" panose="02000600000000000000" pitchFamily="2" charset="0"/>
              </a:rPr>
              <a:t>Kolorami miłości stały się szkło witraży, mozaikowe kostki, złoto, srebro, laserowane imitacje szlachetnych metali, drogie kamienie, emalie, ponieważ twórczość realizowana na chwałę Bożą była odpowiedzią miłością na Miłość, hołdem składanym Stwórcy. </a:t>
            </a:r>
          </a:p>
          <a:p>
            <a:r>
              <a:rPr lang="pl-PL" sz="1800" dirty="0">
                <a:latin typeface="Segoe Print" panose="02000600000000000000" pitchFamily="2" charset="0"/>
              </a:rPr>
              <a:t>Estetyka średniowieczna jest estetyką mówiącą właśnie o miłości; od św. Augustyna do późnych scholastyków, osadza się w pojęciu „</a:t>
            </a:r>
            <a:r>
              <a:rPr lang="pl-PL" sz="1800" dirty="0" err="1">
                <a:latin typeface="Segoe Print" panose="02000600000000000000" pitchFamily="2" charset="0"/>
              </a:rPr>
              <a:t>claritas</a:t>
            </a:r>
            <a:r>
              <a:rPr lang="pl-PL" sz="1800" dirty="0">
                <a:latin typeface="Segoe Print" panose="02000600000000000000" pitchFamily="2" charset="0"/>
              </a:rPr>
              <a:t>”, w którym mowa jest o pięknie nie tylko widzialnym, ale też duchowym.</a:t>
            </a:r>
          </a:p>
          <a:p>
            <a:endParaRPr lang="pl-PL" sz="1800" dirty="0">
              <a:latin typeface="Segoe Print" panose="02000600000000000000" pitchFamily="2" charset="0"/>
            </a:endParaRPr>
          </a:p>
        </p:txBody>
      </p:sp>
    </p:spTree>
    <p:extLst>
      <p:ext uri="{BB962C8B-B14F-4D97-AF65-F5344CB8AC3E}">
        <p14:creationId xmlns:p14="http://schemas.microsoft.com/office/powerpoint/2010/main" val="1868329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64533"/>
          </a:xfrm>
        </p:spPr>
        <p:txBody>
          <a:bodyPr>
            <a:normAutofit fontScale="90000"/>
          </a:bodyPr>
          <a:lstStyle/>
          <a:p>
            <a:endParaRPr lang="pl-PL" dirty="0"/>
          </a:p>
        </p:txBody>
      </p:sp>
      <p:sp>
        <p:nvSpPr>
          <p:cNvPr id="3" name="Symbol zastępczy zawartości 2"/>
          <p:cNvSpPr>
            <a:spLocks noGrp="1"/>
          </p:cNvSpPr>
          <p:nvPr>
            <p:ph idx="1"/>
          </p:nvPr>
        </p:nvSpPr>
        <p:spPr>
          <a:xfrm>
            <a:off x="838200" y="616945"/>
            <a:ext cx="10515600" cy="5560018"/>
          </a:xfrm>
        </p:spPr>
        <p:txBody>
          <a:bodyPr>
            <a:normAutofit/>
          </a:bodyPr>
          <a:lstStyle/>
          <a:p>
            <a:endParaRPr lang="pl-PL" sz="1800" dirty="0">
              <a:latin typeface="Segoe Print" panose="02000600000000000000" pitchFamily="2" charset="0"/>
            </a:endParaRPr>
          </a:p>
          <a:p>
            <a:endParaRPr lang="pl-PL" sz="1800" dirty="0">
              <a:latin typeface="Segoe Print" panose="02000600000000000000" pitchFamily="2" charset="0"/>
            </a:endParaRPr>
          </a:p>
          <a:p>
            <a:r>
              <a:rPr lang="pl-PL" sz="1800" dirty="0">
                <a:latin typeface="Segoe Print" panose="02000600000000000000" pitchFamily="2" charset="0"/>
              </a:rPr>
              <a:t>Papież Innocenty III (pontyfikat w latach 1198-1216), w dziele „De </a:t>
            </a:r>
            <a:r>
              <a:rPr lang="pl-PL" sz="1800" dirty="0" err="1">
                <a:latin typeface="Segoe Print" panose="02000600000000000000" pitchFamily="2" charset="0"/>
              </a:rPr>
              <a:t>sacro</a:t>
            </a:r>
            <a:r>
              <a:rPr lang="pl-PL" sz="1800" dirty="0">
                <a:latin typeface="Segoe Print" panose="02000600000000000000" pitchFamily="2" charset="0"/>
              </a:rPr>
              <a:t> </a:t>
            </a:r>
            <a:r>
              <a:rPr lang="pl-PL" sz="1800" dirty="0" err="1">
                <a:latin typeface="Segoe Print" panose="02000600000000000000" pitchFamily="2" charset="0"/>
              </a:rPr>
              <a:t>altaris</a:t>
            </a:r>
            <a:r>
              <a:rPr lang="pl-PL" sz="1800" dirty="0">
                <a:latin typeface="Segoe Print" panose="02000600000000000000" pitchFamily="2" charset="0"/>
              </a:rPr>
              <a:t> </a:t>
            </a:r>
            <a:r>
              <a:rPr lang="pl-PL" sz="1800" dirty="0" err="1">
                <a:latin typeface="Segoe Print" panose="02000600000000000000" pitchFamily="2" charset="0"/>
              </a:rPr>
              <a:t>mysterio</a:t>
            </a:r>
            <a:r>
              <a:rPr lang="pl-PL" sz="1800" dirty="0">
                <a:latin typeface="Segoe Print" panose="02000600000000000000" pitchFamily="2" charset="0"/>
              </a:rPr>
              <a:t>”, wprowadził cztery kolory liturgiczne szat kościelnych (biały, czarny, czerwony i zielony) stosownie do różnego rodzaju świąt kościelnych.</a:t>
            </a:r>
          </a:p>
          <a:p>
            <a:r>
              <a:rPr lang="pl-PL" sz="1800" dirty="0">
                <a:latin typeface="Segoe Print" panose="02000600000000000000" pitchFamily="2" charset="0"/>
              </a:rPr>
              <a:t>Ten sam Papież do upominku przesłanego królowi angielskiemu Janowi bez Ziemi, którym były pierścienie, dołączył objaśnienie: „Zieleń szmaragdu jest symbolem nadziei, błękit szafiru wyrazem upodobania w rzeczach niebiańskich. Żółtość topazu oznacza dobre uczynki pełnione otwarcie przy świetle słońca. Czerwień granatu jest oznaką ’caritas’, uczuć miłości wobec bliźnich, biel zaś perły jest znakiem pokoju, umiarkowania i niewinności”.</a:t>
            </a:r>
          </a:p>
          <a:p>
            <a:r>
              <a:rPr lang="pl-PL" sz="1800" dirty="0">
                <a:latin typeface="Segoe Print" panose="02000600000000000000" pitchFamily="2" charset="0"/>
              </a:rPr>
              <a:t>Z pewnością kolor w średniowieczu był zmysłowym znakiem „promieniowania” piękna duchowego, czyli splendoru.</a:t>
            </a:r>
          </a:p>
        </p:txBody>
      </p:sp>
    </p:spTree>
    <p:extLst>
      <p:ext uri="{BB962C8B-B14F-4D97-AF65-F5344CB8AC3E}">
        <p14:creationId xmlns:p14="http://schemas.microsoft.com/office/powerpoint/2010/main" val="2641002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Symbol zastępczy tekstu 3"/>
          <p:cNvSpPr>
            <a:spLocks noGrp="1"/>
          </p:cNvSpPr>
          <p:nvPr>
            <p:ph type="body" sz="half" idx="2"/>
          </p:nvPr>
        </p:nvSpPr>
        <p:spPr/>
        <p:txBody>
          <a:bodyPr>
            <a:normAutofit/>
          </a:bodyPr>
          <a:lstStyle/>
          <a:p>
            <a:endParaRPr lang="pl-PL" sz="1800" dirty="0">
              <a:latin typeface="Segoe Print" panose="02000600000000000000" pitchFamily="2" charset="0"/>
            </a:endParaRPr>
          </a:p>
          <a:p>
            <a:r>
              <a:rPr lang="pl-PL" sz="1800" dirty="0">
                <a:latin typeface="Segoe Print" panose="02000600000000000000" pitchFamily="2" charset="0"/>
              </a:rPr>
              <a:t>Samotność, jeśli nie jest przestrzenią modlitwy, okazuje się ciężką chorobą duszy. Na szczęście miłość chrześcijańska jest z natury swojej zakotwiczona i w wierze, </a:t>
            </a:r>
            <a:br>
              <a:rPr lang="pl-PL" sz="1800" dirty="0">
                <a:latin typeface="Segoe Print" panose="02000600000000000000" pitchFamily="2" charset="0"/>
              </a:rPr>
            </a:br>
            <a:r>
              <a:rPr lang="pl-PL" sz="1800" dirty="0">
                <a:latin typeface="Segoe Print" panose="02000600000000000000" pitchFamily="2" charset="0"/>
              </a:rPr>
              <a:t>i w nadziei. Z tych trzech cnót czasem rodzi się miłość, która ma jeszcze jedno imię:</a:t>
            </a:r>
          </a:p>
        </p:txBody>
      </p:sp>
      <p:sp>
        <p:nvSpPr>
          <p:cNvPr id="2" name="Tytuł 1"/>
          <p:cNvSpPr>
            <a:spLocks noGrp="1"/>
          </p:cNvSpPr>
          <p:nvPr>
            <p:ph type="title"/>
          </p:nvPr>
        </p:nvSpPr>
        <p:spPr>
          <a:xfrm>
            <a:off x="839788" y="987424"/>
            <a:ext cx="3932237" cy="1069975"/>
          </a:xfrm>
        </p:spPr>
        <p:txBody>
          <a:bodyPr/>
          <a:lstStyle/>
          <a:p>
            <a:r>
              <a:rPr lang="pl-PL" dirty="0">
                <a:latin typeface="Segoe Print" panose="02000600000000000000" pitchFamily="2" charset="0"/>
              </a:rPr>
              <a:t>Wiara, nadzieja, miłość</a:t>
            </a:r>
          </a:p>
        </p:txBody>
      </p:sp>
    </p:spTree>
    <p:extLst>
      <p:ext uri="{BB962C8B-B14F-4D97-AF65-F5344CB8AC3E}">
        <p14:creationId xmlns:p14="http://schemas.microsoft.com/office/powerpoint/2010/main" val="3501609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grpId="0" nodeType="clickEffect">
                                  <p:stCondLst>
                                    <p:cond delay="0"/>
                                  </p:stCondLst>
                                  <p:childTnLst>
                                    <p:animEffect transition="out" filter="fade">
                                      <p:cBhvr>
                                        <p:cTn id="6" dur="1250" accel="50000">
                                          <p:stCondLst>
                                            <p:cond delay="0"/>
                                          </p:stCondLst>
                                        </p:cTn>
                                        <p:tgtEl>
                                          <p:spTgt spid="2"/>
                                        </p:tgtEl>
                                      </p:cBhvr>
                                    </p:animEffect>
                                    <p:anim calcmode="lin" valueType="num">
                                      <p:cBhvr>
                                        <p:cTn id="7" dur="625"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8" dur="625" decel="50000">
                                          <p:stCondLst>
                                            <p:cond delay="625"/>
                                          </p:stCondLst>
                                        </p:cTn>
                                        <p:tgtEl>
                                          <p:spTgt spid="2"/>
                                        </p:tgtEl>
                                        <p:attrNameLst>
                                          <p:attrName>ppt_y</p:attrName>
                                        </p:attrNameLst>
                                      </p:cBhvr>
                                      <p:tavLst>
                                        <p:tav tm="0">
                                          <p:val>
                                            <p:strVal val="ppt_y"/>
                                          </p:val>
                                        </p:tav>
                                        <p:tav tm="100000">
                                          <p:val>
                                            <p:strVal val="ppt_y-.1"/>
                                          </p:val>
                                        </p:tav>
                                      </p:tavLst>
                                    </p:anim>
                                    <p:anim calcmode="lin" valueType="num">
                                      <p:cBhvr>
                                        <p:cTn id="9" dur="625" accel="50000">
                                          <p:stCondLst>
                                            <p:cond delay="625"/>
                                          </p:stCondLst>
                                        </p:cTn>
                                        <p:tgtEl>
                                          <p:spTgt spid="2"/>
                                        </p:tgtEl>
                                        <p:attrNameLst>
                                          <p:attrName>ppt_x</p:attrName>
                                        </p:attrNameLst>
                                      </p:cBhvr>
                                      <p:tavLst>
                                        <p:tav tm="0">
                                          <p:val>
                                            <p:strVal val="ppt_x"/>
                                          </p:val>
                                        </p:tav>
                                        <p:tav tm="100000">
                                          <p:val>
                                            <p:strVal val="ppt_x+.4"/>
                                          </p:val>
                                        </p:tav>
                                      </p:tavLst>
                                    </p:anim>
                                    <p:anim calcmode="lin" valueType="num">
                                      <p:cBhvr>
                                        <p:cTn id="10" dur="1250"/>
                                        <p:tgtEl>
                                          <p:spTgt spid="2"/>
                                        </p:tgtEl>
                                        <p:attrNameLst>
                                          <p:attrName>ppt_h</p:attrName>
                                        </p:attrNameLst>
                                      </p:cBhvr>
                                      <p:tavLst>
                                        <p:tav tm="0">
                                          <p:val>
                                            <p:strVal val="ppt_h"/>
                                          </p:val>
                                        </p:tav>
                                        <p:tav tm="100000">
                                          <p:val>
                                            <p:strVal val="ppt_h"/>
                                          </p:val>
                                        </p:tav>
                                      </p:tavLst>
                                    </p:anim>
                                    <p:anim calcmode="lin" valueType="num">
                                      <p:cBhvr>
                                        <p:cTn id="11" dur="625"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625" decel="50000">
                                          <p:stCondLst>
                                            <p:cond delay="625"/>
                                          </p:stCondLst>
                                        </p:cTn>
                                        <p:tgtEl>
                                          <p:spTgt spid="2"/>
                                        </p:tgtEl>
                                        <p:attrNameLst>
                                          <p:attrName>ppt_w</p:attrName>
                                        </p:attrNameLst>
                                      </p:cBhvr>
                                      <p:tavLst>
                                        <p:tav tm="0">
                                          <p:val>
                                            <p:strVal val="ppt_w"/>
                                          </p:val>
                                        </p:tav>
                                        <p:tav tm="100000">
                                          <p:val>
                                            <p:strVal val="ppt_w/.05"/>
                                          </p:val>
                                        </p:tav>
                                      </p:tavLst>
                                    </p:anim>
                                    <p:anim calcmode="lin" valueType="num">
                                      <p:cBhvr>
                                        <p:cTn id="13" dur="625" accel="50000">
                                          <p:stCondLst>
                                            <p:cond delay="625"/>
                                          </p:stCondLst>
                                        </p:cTn>
                                        <p:tgtEl>
                                          <p:spTgt spid="2"/>
                                        </p:tgtEl>
                                        <p:attrNameLst>
                                          <p:attrName>style.rotation</p:attrName>
                                        </p:attrNameLst>
                                      </p:cBhvr>
                                      <p:tavLst>
                                        <p:tav tm="0">
                                          <p:val>
                                            <p:fltVal val="0"/>
                                          </p:val>
                                        </p:tav>
                                        <p:tav tm="100000">
                                          <p:val>
                                            <p:fltVal val="-90"/>
                                          </p:val>
                                        </p:tav>
                                      </p:tavLst>
                                    </p:anim>
                                    <p:set>
                                      <p:cBhvr>
                                        <p:cTn id="14" dur="1" fill="hold">
                                          <p:stCondLst>
                                            <p:cond delay="124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nodeType="clickEffect">
                                  <p:stCondLst>
                                    <p:cond delay="0"/>
                                  </p:stCondLst>
                                  <p:childTnLst>
                                    <p:animEffect transition="out" filter="fade">
                                      <p:cBhvr>
                                        <p:cTn id="18" dur="1500" accel="50000">
                                          <p:stCondLst>
                                            <p:cond delay="0"/>
                                          </p:stCondLst>
                                        </p:cTn>
                                        <p:tgtEl>
                                          <p:spTgt spid="5"/>
                                        </p:tgtEl>
                                      </p:cBhvr>
                                    </p:animEffect>
                                    <p:anim calcmode="lin" valueType="num">
                                      <p:cBhvr>
                                        <p:cTn id="19" dur="75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20" dur="750" decel="50000">
                                          <p:stCondLst>
                                            <p:cond delay="750"/>
                                          </p:stCondLst>
                                        </p:cTn>
                                        <p:tgtEl>
                                          <p:spTgt spid="5"/>
                                        </p:tgtEl>
                                        <p:attrNameLst>
                                          <p:attrName>ppt_y</p:attrName>
                                        </p:attrNameLst>
                                      </p:cBhvr>
                                      <p:tavLst>
                                        <p:tav tm="0">
                                          <p:val>
                                            <p:strVal val="ppt_y"/>
                                          </p:val>
                                        </p:tav>
                                        <p:tav tm="100000">
                                          <p:val>
                                            <p:strVal val="ppt_y-.1"/>
                                          </p:val>
                                        </p:tav>
                                      </p:tavLst>
                                    </p:anim>
                                    <p:anim calcmode="lin" valueType="num">
                                      <p:cBhvr>
                                        <p:cTn id="21" dur="750" accel="50000">
                                          <p:stCondLst>
                                            <p:cond delay="750"/>
                                          </p:stCondLst>
                                        </p:cTn>
                                        <p:tgtEl>
                                          <p:spTgt spid="5"/>
                                        </p:tgtEl>
                                        <p:attrNameLst>
                                          <p:attrName>ppt_x</p:attrName>
                                        </p:attrNameLst>
                                      </p:cBhvr>
                                      <p:tavLst>
                                        <p:tav tm="0">
                                          <p:val>
                                            <p:strVal val="ppt_x"/>
                                          </p:val>
                                        </p:tav>
                                        <p:tav tm="100000">
                                          <p:val>
                                            <p:strVal val="ppt_x+.4"/>
                                          </p:val>
                                        </p:tav>
                                      </p:tavLst>
                                    </p:anim>
                                    <p:anim calcmode="lin" valueType="num">
                                      <p:cBhvr>
                                        <p:cTn id="22" dur="1500"/>
                                        <p:tgtEl>
                                          <p:spTgt spid="5"/>
                                        </p:tgtEl>
                                        <p:attrNameLst>
                                          <p:attrName>ppt_h</p:attrName>
                                        </p:attrNameLst>
                                      </p:cBhvr>
                                      <p:tavLst>
                                        <p:tav tm="0">
                                          <p:val>
                                            <p:strVal val="ppt_h"/>
                                          </p:val>
                                        </p:tav>
                                        <p:tav tm="100000">
                                          <p:val>
                                            <p:strVal val="ppt_h"/>
                                          </p:val>
                                        </p:tav>
                                      </p:tavLst>
                                    </p:anim>
                                    <p:anim calcmode="lin" valueType="num">
                                      <p:cBhvr>
                                        <p:cTn id="23" dur="75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750" decel="50000">
                                          <p:stCondLst>
                                            <p:cond delay="750"/>
                                          </p:stCondLst>
                                        </p:cTn>
                                        <p:tgtEl>
                                          <p:spTgt spid="5"/>
                                        </p:tgtEl>
                                        <p:attrNameLst>
                                          <p:attrName>ppt_w</p:attrName>
                                        </p:attrNameLst>
                                      </p:cBhvr>
                                      <p:tavLst>
                                        <p:tav tm="0">
                                          <p:val>
                                            <p:strVal val="ppt_w"/>
                                          </p:val>
                                        </p:tav>
                                        <p:tav tm="100000">
                                          <p:val>
                                            <p:strVal val="ppt_w/.05"/>
                                          </p:val>
                                        </p:tav>
                                      </p:tavLst>
                                    </p:anim>
                                    <p:anim calcmode="lin" valueType="num">
                                      <p:cBhvr>
                                        <p:cTn id="25" dur="750" accel="50000">
                                          <p:stCondLst>
                                            <p:cond delay="750"/>
                                          </p:stCondLst>
                                        </p:cTn>
                                        <p:tgtEl>
                                          <p:spTgt spid="5"/>
                                        </p:tgtEl>
                                        <p:attrNameLst>
                                          <p:attrName>style.rotation</p:attrName>
                                        </p:attrNameLst>
                                      </p:cBhvr>
                                      <p:tavLst>
                                        <p:tav tm="0">
                                          <p:val>
                                            <p:fltVal val="0"/>
                                          </p:val>
                                        </p:tav>
                                        <p:tav tm="100000">
                                          <p:val>
                                            <p:fltVal val="-90"/>
                                          </p:val>
                                        </p:tav>
                                      </p:tavLst>
                                    </p:anim>
                                    <p:set>
                                      <p:cBhvr>
                                        <p:cTn id="26"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987425"/>
            <a:ext cx="3932237" cy="764258"/>
          </a:xfrm>
        </p:spPr>
        <p:txBody>
          <a:bodyPr/>
          <a:lstStyle/>
          <a:p>
            <a:r>
              <a:rPr lang="pl-PL" dirty="0">
                <a:latin typeface="Segoe Print" panose="02000600000000000000" pitchFamily="2" charset="0"/>
              </a:rPr>
              <a:t>Miłość czysta</a:t>
            </a:r>
          </a:p>
        </p:txBody>
      </p:sp>
      <p:sp>
        <p:nvSpPr>
          <p:cNvPr id="4" name="Symbol zastępczy tekstu 3"/>
          <p:cNvSpPr>
            <a:spLocks noGrp="1"/>
          </p:cNvSpPr>
          <p:nvPr>
            <p:ph type="body" sz="half" idx="2"/>
          </p:nvPr>
        </p:nvSpPr>
        <p:spPr>
          <a:xfrm>
            <a:off x="839788" y="1938969"/>
            <a:ext cx="3932237" cy="3930019"/>
          </a:xfrm>
        </p:spPr>
        <p:txBody>
          <a:bodyPr>
            <a:normAutofit/>
          </a:bodyPr>
          <a:lstStyle/>
          <a:p>
            <a:r>
              <a:rPr lang="pl-PL" sz="1800" b="1" dirty="0">
                <a:latin typeface="Segoe Print" panose="02000600000000000000" pitchFamily="2" charset="0"/>
              </a:rPr>
              <a:t>Miłość czysta definiowana po katolicku </a:t>
            </a:r>
            <a:r>
              <a:rPr lang="pl-PL" sz="1800" dirty="0">
                <a:latin typeface="Segoe Print" panose="02000600000000000000" pitchFamily="2" charset="0"/>
              </a:rPr>
              <a:t>jest formą realizacji przykazania miłości Boga polegającą na całkowitym </a:t>
            </a:r>
            <a:br>
              <a:rPr lang="pl-PL" sz="1800" dirty="0">
                <a:latin typeface="Segoe Print" panose="02000600000000000000" pitchFamily="2" charset="0"/>
              </a:rPr>
            </a:br>
            <a:r>
              <a:rPr lang="pl-PL" sz="1800" dirty="0">
                <a:latin typeface="Segoe Print" panose="02000600000000000000" pitchFamily="2" charset="0"/>
              </a:rPr>
              <a:t>i bezinteresownym wypełnianiu Jego woli, na dodatek najbardziej ze względu na Jego miłość będącą dobrem samym w sobie.</a:t>
            </a:r>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232408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latin typeface="Segoe Print" panose="02000600000000000000" pitchFamily="2" charset="0"/>
              </a:rPr>
              <a:t>Bibliografia:</a:t>
            </a:r>
          </a:p>
        </p:txBody>
      </p:sp>
      <p:sp>
        <p:nvSpPr>
          <p:cNvPr id="3" name="Symbol zastępczy zawartości 2"/>
          <p:cNvSpPr>
            <a:spLocks noGrp="1"/>
          </p:cNvSpPr>
          <p:nvPr>
            <p:ph idx="1"/>
          </p:nvPr>
        </p:nvSpPr>
        <p:spPr/>
        <p:txBody>
          <a:bodyPr>
            <a:normAutofit/>
          </a:bodyPr>
          <a:lstStyle/>
          <a:p>
            <a:pPr marL="0" indent="0">
              <a:buNone/>
            </a:pPr>
            <a:r>
              <a:rPr lang="pl-PL" sz="1800" dirty="0">
                <a:latin typeface="Segoe Print" panose="02000600000000000000" pitchFamily="2" charset="0"/>
              </a:rPr>
              <a:t>Kard. Stanisław Dziwisz, „Miłością mocni”, Kraków 2006.</a:t>
            </a:r>
          </a:p>
          <a:p>
            <a:pPr marL="0" indent="0">
              <a:buNone/>
            </a:pPr>
            <a:r>
              <a:rPr lang="pl-PL" sz="1800" dirty="0">
                <a:latin typeface="Segoe Print" panose="02000600000000000000" pitchFamily="2" charset="0"/>
              </a:rPr>
              <a:t>„Encyklopedia Katolicka”, tom XII, Lublin 2008.</a:t>
            </a:r>
          </a:p>
          <a:p>
            <a:pPr marL="0" indent="0">
              <a:buNone/>
            </a:pPr>
            <a:r>
              <a:rPr lang="pl-PL" sz="1800" dirty="0">
                <a:latin typeface="Segoe Print" panose="02000600000000000000" pitchFamily="2" charset="0"/>
              </a:rPr>
              <a:t>Maria Rzepińska, „Historia koloru”, Warszawa 2009.</a:t>
            </a:r>
          </a:p>
          <a:p>
            <a:pPr marL="0" indent="0">
              <a:buNone/>
            </a:pPr>
            <a:r>
              <a:rPr lang="pl-PL" sz="1800" dirty="0">
                <a:latin typeface="Segoe Print" panose="02000600000000000000" pitchFamily="2" charset="0"/>
              </a:rPr>
              <a:t>„Wielka Encyklopedia PWN”, tom XVII, Warszawa 2003.</a:t>
            </a:r>
          </a:p>
          <a:p>
            <a:pPr marL="0" indent="0">
              <a:buNone/>
            </a:pPr>
            <a:r>
              <a:rPr lang="pl-PL" sz="1800" dirty="0">
                <a:latin typeface="Segoe Print" panose="02000600000000000000" pitchFamily="2" charset="0"/>
              </a:rPr>
              <a:t>„Wielki Słownik Wyrazów Obcych PWN”, Warszawa 2003.</a:t>
            </a:r>
          </a:p>
        </p:txBody>
      </p:sp>
    </p:spTree>
    <p:extLst>
      <p:ext uri="{BB962C8B-B14F-4D97-AF65-F5344CB8AC3E}">
        <p14:creationId xmlns:p14="http://schemas.microsoft.com/office/powerpoint/2010/main" val="2827313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8" name="Symbol zastępczy zawartośc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41678" y="421811"/>
            <a:ext cx="4079429" cy="5439240"/>
          </a:xfrm>
        </p:spPr>
      </p:pic>
      <p:sp>
        <p:nvSpPr>
          <p:cNvPr id="4" name="Symbol zastępczy tekstu 3"/>
          <p:cNvSpPr>
            <a:spLocks noGrp="1"/>
          </p:cNvSpPr>
          <p:nvPr>
            <p:ph type="body" sz="half" idx="2"/>
          </p:nvPr>
        </p:nvSpPr>
        <p:spPr>
          <a:xfrm>
            <a:off x="839788" y="2057399"/>
            <a:ext cx="3932237" cy="4078995"/>
          </a:xfrm>
        </p:spPr>
        <p:txBody>
          <a:bodyPr>
            <a:normAutofit fontScale="77500" lnSpcReduction="20000"/>
          </a:bodyPr>
          <a:lstStyle/>
          <a:p>
            <a:pPr algn="r"/>
            <a:endParaRPr lang="pl-PL" sz="2400" dirty="0">
              <a:latin typeface="Segoe Print" panose="02000600000000000000" pitchFamily="2" charset="0"/>
            </a:endParaRPr>
          </a:p>
          <a:p>
            <a:pPr algn="r"/>
            <a:endParaRPr lang="pl-PL" sz="2400" dirty="0">
              <a:latin typeface="Segoe Print" panose="02000600000000000000" pitchFamily="2" charset="0"/>
            </a:endParaRPr>
          </a:p>
          <a:p>
            <a:endParaRPr lang="pl-PL" sz="2200" dirty="0">
              <a:latin typeface="Segoe Print" panose="02000600000000000000" pitchFamily="2" charset="0"/>
            </a:endParaRPr>
          </a:p>
          <a:p>
            <a:endParaRPr lang="pl-PL" sz="2200" dirty="0">
              <a:latin typeface="Segoe Print" panose="02000600000000000000" pitchFamily="2" charset="0"/>
            </a:endParaRPr>
          </a:p>
          <a:p>
            <a:endParaRPr lang="pl-PL" sz="2200" dirty="0">
              <a:latin typeface="Segoe Print" panose="02000600000000000000" pitchFamily="2" charset="0"/>
            </a:endParaRPr>
          </a:p>
          <a:p>
            <a:endParaRPr lang="pl-PL" sz="2200" dirty="0">
              <a:latin typeface="Segoe Print" panose="02000600000000000000" pitchFamily="2" charset="0"/>
            </a:endParaRPr>
          </a:p>
          <a:p>
            <a:endParaRPr lang="pl-PL" sz="2200" dirty="0">
              <a:latin typeface="Segoe Print" panose="02000600000000000000" pitchFamily="2" charset="0"/>
            </a:endParaRPr>
          </a:p>
          <a:p>
            <a:endParaRPr lang="pl-PL" sz="2200" dirty="0">
              <a:latin typeface="Segoe Print" panose="02000600000000000000" pitchFamily="2" charset="0"/>
            </a:endParaRPr>
          </a:p>
          <a:p>
            <a:r>
              <a:rPr lang="pl-PL" sz="2200" dirty="0">
                <a:latin typeface="Segoe Print" panose="02000600000000000000" pitchFamily="2" charset="0"/>
              </a:rPr>
              <a:t>Dziękuję za uwagę,</a:t>
            </a:r>
            <a:br>
              <a:rPr lang="pl-PL" sz="2200" dirty="0">
                <a:latin typeface="Segoe Print" panose="02000600000000000000" pitchFamily="2" charset="0"/>
              </a:rPr>
            </a:br>
            <a:endParaRPr lang="pl-PL" sz="2200" dirty="0">
              <a:latin typeface="Segoe Print" panose="02000600000000000000" pitchFamily="2" charset="0"/>
            </a:endParaRPr>
          </a:p>
          <a:p>
            <a:pPr algn="r"/>
            <a:endParaRPr lang="pl-PL" sz="2400" dirty="0">
              <a:latin typeface="Segoe Print" panose="02000600000000000000" pitchFamily="2" charset="0"/>
            </a:endParaRPr>
          </a:p>
          <a:p>
            <a:pPr algn="r"/>
            <a:r>
              <a:rPr lang="pl-PL" sz="2400" dirty="0">
                <a:latin typeface="Segoe Print" panose="02000600000000000000" pitchFamily="2" charset="0"/>
              </a:rPr>
              <a:t>Renata Kucharska</a:t>
            </a:r>
          </a:p>
          <a:p>
            <a:pPr algn="r"/>
            <a:r>
              <a:rPr lang="pl-PL" dirty="0">
                <a:latin typeface="Segoe Print" panose="02000600000000000000" pitchFamily="2" charset="0"/>
              </a:rPr>
              <a:t>Kraków, czerwiec 2016 r.</a:t>
            </a:r>
          </a:p>
          <a:p>
            <a:endParaRPr lang="pl-PL" dirty="0"/>
          </a:p>
        </p:txBody>
      </p:sp>
    </p:spTree>
    <p:extLst>
      <p:ext uri="{BB962C8B-B14F-4D97-AF65-F5344CB8AC3E}">
        <p14:creationId xmlns:p14="http://schemas.microsoft.com/office/powerpoint/2010/main" val="3919481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4">
                                            <p:txEl>
                                              <p:pRg st="8" end="8"/>
                                            </p:txEl>
                                          </p:spTgt>
                                        </p:tgtEl>
                                      </p:cBhvr>
                                    </p:animEffect>
                                    <p:anim calcmode="lin" valueType="num">
                                      <p:cBhvr>
                                        <p:cTn id="7" dur="500" accel="50000">
                                          <p:stCondLst>
                                            <p:cond delay="0"/>
                                          </p:stCondLst>
                                        </p:cTn>
                                        <p:tgtEl>
                                          <p:spTgt spid="4">
                                            <p:txEl>
                                              <p:pRg st="8" end="8"/>
                                            </p:txEl>
                                          </p:spTgt>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4">
                                            <p:txEl>
                                              <p:pRg st="8" end="8"/>
                                            </p:txEl>
                                          </p:spTgt>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4">
                                            <p:txEl>
                                              <p:pRg st="8" end="8"/>
                                            </p:txEl>
                                          </p:spTgt>
                                        </p:tgtEl>
                                        <p:attrNameLst>
                                          <p:attrName>ppt_x</p:attrName>
                                        </p:attrNameLst>
                                      </p:cBhvr>
                                      <p:tavLst>
                                        <p:tav tm="0">
                                          <p:val>
                                            <p:strVal val="ppt_x"/>
                                          </p:val>
                                        </p:tav>
                                        <p:tav tm="100000">
                                          <p:val>
                                            <p:strVal val="ppt_x+.4"/>
                                          </p:val>
                                        </p:tav>
                                      </p:tavLst>
                                    </p:anim>
                                    <p:anim calcmode="lin" valueType="num">
                                      <p:cBhvr>
                                        <p:cTn id="10" dur="1000"/>
                                        <p:tgtEl>
                                          <p:spTgt spid="4">
                                            <p:txEl>
                                              <p:pRg st="8" end="8"/>
                                            </p:txEl>
                                          </p:spTgt>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4">
                                            <p:txEl>
                                              <p:pRg st="8" end="8"/>
                                            </p:txEl>
                                          </p:spTgt>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4">
                                            <p:txEl>
                                              <p:pRg st="8" end="8"/>
                                            </p:txEl>
                                          </p:spTgt>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4">
                                            <p:txEl>
                                              <p:pRg st="8" end="8"/>
                                            </p:txEl>
                                          </p:spTgt>
                                        </p:tgtEl>
                                        <p:attrNameLst>
                                          <p:attrName>style.rotation</p:attrName>
                                        </p:attrNameLst>
                                      </p:cBhvr>
                                      <p:tavLst>
                                        <p:tav tm="0">
                                          <p:val>
                                            <p:fltVal val="0"/>
                                          </p:val>
                                        </p:tav>
                                        <p:tav tm="100000">
                                          <p:val>
                                            <p:fltVal val="-90"/>
                                          </p:val>
                                        </p:tav>
                                      </p:tavLst>
                                    </p:anim>
                                    <p:set>
                                      <p:cBhvr>
                                        <p:cTn id="14" dur="1" fill="hold">
                                          <p:stCondLst>
                                            <p:cond delay="999"/>
                                          </p:stCondLst>
                                        </p:cTn>
                                        <p:tgtEl>
                                          <p:spTgt spid="4">
                                            <p:txEl>
                                              <p:pRg st="8" end="8"/>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nodeType="clickEffect">
                                  <p:stCondLst>
                                    <p:cond delay="0"/>
                                  </p:stCondLst>
                                  <p:childTnLst>
                                    <p:animEffect transition="out" filter="fade">
                                      <p:cBhvr>
                                        <p:cTn id="18" dur="1000" accel="50000">
                                          <p:stCondLst>
                                            <p:cond delay="0"/>
                                          </p:stCondLst>
                                        </p:cTn>
                                        <p:tgtEl>
                                          <p:spTgt spid="4">
                                            <p:txEl>
                                              <p:pRg st="10" end="10"/>
                                            </p:txEl>
                                          </p:spTgt>
                                        </p:tgtEl>
                                      </p:cBhvr>
                                    </p:animEffect>
                                    <p:anim calcmode="lin" valueType="num">
                                      <p:cBhvr>
                                        <p:cTn id="19" dur="500" accel="50000">
                                          <p:stCondLst>
                                            <p:cond delay="0"/>
                                          </p:stCondLst>
                                        </p:cTn>
                                        <p:tgtEl>
                                          <p:spTgt spid="4">
                                            <p:txEl>
                                              <p:pRg st="10" end="10"/>
                                            </p:txEl>
                                          </p:spTgt>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4">
                                            <p:txEl>
                                              <p:pRg st="10" end="10"/>
                                            </p:txEl>
                                          </p:spTgt>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4">
                                            <p:txEl>
                                              <p:pRg st="10" end="10"/>
                                            </p:txEl>
                                          </p:spTgt>
                                        </p:tgtEl>
                                        <p:attrNameLst>
                                          <p:attrName>ppt_x</p:attrName>
                                        </p:attrNameLst>
                                      </p:cBhvr>
                                      <p:tavLst>
                                        <p:tav tm="0">
                                          <p:val>
                                            <p:strVal val="ppt_x"/>
                                          </p:val>
                                        </p:tav>
                                        <p:tav tm="100000">
                                          <p:val>
                                            <p:strVal val="ppt_x+.4"/>
                                          </p:val>
                                        </p:tav>
                                      </p:tavLst>
                                    </p:anim>
                                    <p:anim calcmode="lin" valueType="num">
                                      <p:cBhvr>
                                        <p:cTn id="22" dur="1000"/>
                                        <p:tgtEl>
                                          <p:spTgt spid="4">
                                            <p:txEl>
                                              <p:pRg st="10" end="10"/>
                                            </p:txEl>
                                          </p:spTgt>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4">
                                            <p:txEl>
                                              <p:pRg st="10" end="10"/>
                                            </p:txEl>
                                          </p:spTgt>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4">
                                            <p:txEl>
                                              <p:pRg st="10" end="10"/>
                                            </p:txEl>
                                          </p:spTgt>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4">
                                            <p:txEl>
                                              <p:pRg st="10" end="10"/>
                                            </p:txEl>
                                          </p:spTgt>
                                        </p:tgtEl>
                                        <p:attrNameLst>
                                          <p:attrName>style.rotation</p:attrName>
                                        </p:attrNameLst>
                                      </p:cBhvr>
                                      <p:tavLst>
                                        <p:tav tm="0">
                                          <p:val>
                                            <p:fltVal val="0"/>
                                          </p:val>
                                        </p:tav>
                                        <p:tav tm="100000">
                                          <p:val>
                                            <p:fltVal val="-90"/>
                                          </p:val>
                                        </p:tav>
                                      </p:tavLst>
                                    </p:anim>
                                    <p:set>
                                      <p:cBhvr>
                                        <p:cTn id="26" dur="1" fill="hold">
                                          <p:stCondLst>
                                            <p:cond delay="999"/>
                                          </p:stCondLst>
                                        </p:cTn>
                                        <p:tgtEl>
                                          <p:spTgt spid="4">
                                            <p:txEl>
                                              <p:pRg st="10" end="10"/>
                                            </p:txEl>
                                          </p:spTgt>
                                        </p:tgtEl>
                                        <p:attrNameLst>
                                          <p:attrName>style.visibility</p:attrName>
                                        </p:attrNameLst>
                                      </p:cBhvr>
                                      <p:to>
                                        <p:strVal val="hidden"/>
                                      </p:to>
                                    </p:set>
                                  </p:childTnLst>
                                </p:cTn>
                              </p:par>
                              <p:par>
                                <p:cTn id="27" presetID="25" presetClass="exit" presetSubtype="0" fill="hold" nodeType="withEffect">
                                  <p:stCondLst>
                                    <p:cond delay="0"/>
                                  </p:stCondLst>
                                  <p:childTnLst>
                                    <p:animEffect transition="out" filter="fade">
                                      <p:cBhvr>
                                        <p:cTn id="28" dur="1000" accel="50000">
                                          <p:stCondLst>
                                            <p:cond delay="0"/>
                                          </p:stCondLst>
                                        </p:cTn>
                                        <p:tgtEl>
                                          <p:spTgt spid="4">
                                            <p:txEl>
                                              <p:pRg st="11" end="11"/>
                                            </p:txEl>
                                          </p:spTgt>
                                        </p:tgtEl>
                                      </p:cBhvr>
                                    </p:animEffect>
                                    <p:anim calcmode="lin" valueType="num">
                                      <p:cBhvr>
                                        <p:cTn id="29" dur="500" accel="50000">
                                          <p:stCondLst>
                                            <p:cond delay="0"/>
                                          </p:stCondLst>
                                        </p:cTn>
                                        <p:tgtEl>
                                          <p:spTgt spid="4">
                                            <p:txEl>
                                              <p:pRg st="11" end="11"/>
                                            </p:txEl>
                                          </p:spTgt>
                                        </p:tgtEl>
                                        <p:attrNameLst>
                                          <p:attrName>ppt_y</p:attrName>
                                        </p:attrNameLst>
                                      </p:cBhvr>
                                      <p:tavLst>
                                        <p:tav tm="0">
                                          <p:val>
                                            <p:strVal val="ppt_y"/>
                                          </p:val>
                                        </p:tav>
                                        <p:tav tm="100000">
                                          <p:val>
                                            <p:strVal val="ppt_y+.1"/>
                                          </p:val>
                                        </p:tav>
                                      </p:tavLst>
                                    </p:anim>
                                    <p:anim calcmode="lin" valueType="num">
                                      <p:cBhvr>
                                        <p:cTn id="30" dur="500" decel="50000">
                                          <p:stCondLst>
                                            <p:cond delay="500"/>
                                          </p:stCondLst>
                                        </p:cTn>
                                        <p:tgtEl>
                                          <p:spTgt spid="4">
                                            <p:txEl>
                                              <p:pRg st="11" end="11"/>
                                            </p:txEl>
                                          </p:spTgt>
                                        </p:tgtEl>
                                        <p:attrNameLst>
                                          <p:attrName>ppt_y</p:attrName>
                                        </p:attrNameLst>
                                      </p:cBhvr>
                                      <p:tavLst>
                                        <p:tav tm="0">
                                          <p:val>
                                            <p:strVal val="ppt_y"/>
                                          </p:val>
                                        </p:tav>
                                        <p:tav tm="100000">
                                          <p:val>
                                            <p:strVal val="ppt_y-.1"/>
                                          </p:val>
                                        </p:tav>
                                      </p:tavLst>
                                    </p:anim>
                                    <p:anim calcmode="lin" valueType="num">
                                      <p:cBhvr>
                                        <p:cTn id="31" dur="500" accel="50000">
                                          <p:stCondLst>
                                            <p:cond delay="500"/>
                                          </p:stCondLst>
                                        </p:cTn>
                                        <p:tgtEl>
                                          <p:spTgt spid="4">
                                            <p:txEl>
                                              <p:pRg st="11" end="11"/>
                                            </p:txEl>
                                          </p:spTgt>
                                        </p:tgtEl>
                                        <p:attrNameLst>
                                          <p:attrName>ppt_x</p:attrName>
                                        </p:attrNameLst>
                                      </p:cBhvr>
                                      <p:tavLst>
                                        <p:tav tm="0">
                                          <p:val>
                                            <p:strVal val="ppt_x"/>
                                          </p:val>
                                        </p:tav>
                                        <p:tav tm="100000">
                                          <p:val>
                                            <p:strVal val="ppt_x+.4"/>
                                          </p:val>
                                        </p:tav>
                                      </p:tavLst>
                                    </p:anim>
                                    <p:anim calcmode="lin" valueType="num">
                                      <p:cBhvr>
                                        <p:cTn id="32" dur="1000"/>
                                        <p:tgtEl>
                                          <p:spTgt spid="4">
                                            <p:txEl>
                                              <p:pRg st="11" end="11"/>
                                            </p:txEl>
                                          </p:spTgt>
                                        </p:tgtEl>
                                        <p:attrNameLst>
                                          <p:attrName>ppt_h</p:attrName>
                                        </p:attrNameLst>
                                      </p:cBhvr>
                                      <p:tavLst>
                                        <p:tav tm="0">
                                          <p:val>
                                            <p:strVal val="ppt_h"/>
                                          </p:val>
                                        </p:tav>
                                        <p:tav tm="100000">
                                          <p:val>
                                            <p:strVal val="ppt_h"/>
                                          </p:val>
                                        </p:tav>
                                      </p:tavLst>
                                    </p:anim>
                                    <p:anim calcmode="lin" valueType="num">
                                      <p:cBhvr>
                                        <p:cTn id="33" dur="500" accel="50000">
                                          <p:stCondLst>
                                            <p:cond delay="0"/>
                                          </p:stCondLst>
                                        </p:cTn>
                                        <p:tgtEl>
                                          <p:spTgt spid="4">
                                            <p:txEl>
                                              <p:pRg st="11" end="11"/>
                                            </p:txEl>
                                          </p:spTgt>
                                        </p:tgtEl>
                                        <p:attrNameLst>
                                          <p:attrName>ppt_w</p:attrName>
                                        </p:attrNameLst>
                                      </p:cBhvr>
                                      <p:tavLst>
                                        <p:tav tm="0">
                                          <p:val>
                                            <p:strVal val="ppt_w"/>
                                          </p:val>
                                        </p:tav>
                                        <p:tav tm="100000">
                                          <p:val>
                                            <p:strVal val="ppt_w*.05"/>
                                          </p:val>
                                        </p:tav>
                                      </p:tavLst>
                                    </p:anim>
                                    <p:anim calcmode="lin" valueType="num">
                                      <p:cBhvr>
                                        <p:cTn id="34" dur="500" decel="50000">
                                          <p:stCondLst>
                                            <p:cond delay="500"/>
                                          </p:stCondLst>
                                        </p:cTn>
                                        <p:tgtEl>
                                          <p:spTgt spid="4">
                                            <p:txEl>
                                              <p:pRg st="11" end="11"/>
                                            </p:txEl>
                                          </p:spTgt>
                                        </p:tgtEl>
                                        <p:attrNameLst>
                                          <p:attrName>ppt_w</p:attrName>
                                        </p:attrNameLst>
                                      </p:cBhvr>
                                      <p:tavLst>
                                        <p:tav tm="0">
                                          <p:val>
                                            <p:strVal val="ppt_w"/>
                                          </p:val>
                                        </p:tav>
                                        <p:tav tm="100000">
                                          <p:val>
                                            <p:strVal val="ppt_w/.05"/>
                                          </p:val>
                                        </p:tav>
                                      </p:tavLst>
                                    </p:anim>
                                    <p:anim calcmode="lin" valueType="num">
                                      <p:cBhvr>
                                        <p:cTn id="35" dur="500" accel="50000">
                                          <p:stCondLst>
                                            <p:cond delay="500"/>
                                          </p:stCondLst>
                                        </p:cTn>
                                        <p:tgtEl>
                                          <p:spTgt spid="4">
                                            <p:txEl>
                                              <p:pRg st="11" end="11"/>
                                            </p:txEl>
                                          </p:spTgt>
                                        </p:tgtEl>
                                        <p:attrNameLst>
                                          <p:attrName>style.rotation</p:attrName>
                                        </p:attrNameLst>
                                      </p:cBhvr>
                                      <p:tavLst>
                                        <p:tav tm="0">
                                          <p:val>
                                            <p:fltVal val="0"/>
                                          </p:val>
                                        </p:tav>
                                        <p:tav tm="100000">
                                          <p:val>
                                            <p:fltVal val="-90"/>
                                          </p:val>
                                        </p:tav>
                                      </p:tavLst>
                                    </p:anim>
                                    <p:set>
                                      <p:cBhvr>
                                        <p:cTn id="36" dur="1" fill="hold">
                                          <p:stCondLst>
                                            <p:cond delay="999"/>
                                          </p:stCondLst>
                                        </p:cTn>
                                        <p:tgtEl>
                                          <p:spTgt spid="4">
                                            <p:txEl>
                                              <p:pRg st="11" end="1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5" presetClass="exit" presetSubtype="0" fill="hold" nodeType="clickEffect">
                                  <p:stCondLst>
                                    <p:cond delay="0"/>
                                  </p:stCondLst>
                                  <p:childTnLst>
                                    <p:animEffect transition="out" filter="fade">
                                      <p:cBhvr>
                                        <p:cTn id="40" dur="1000" accel="50000">
                                          <p:stCondLst>
                                            <p:cond delay="0"/>
                                          </p:stCondLst>
                                        </p:cTn>
                                        <p:tgtEl>
                                          <p:spTgt spid="8"/>
                                        </p:tgtEl>
                                      </p:cBhvr>
                                    </p:animEffect>
                                    <p:anim calcmode="lin" valueType="num">
                                      <p:cBhvr>
                                        <p:cTn id="41"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42"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43"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44" dur="1000"/>
                                        <p:tgtEl>
                                          <p:spTgt spid="8"/>
                                        </p:tgtEl>
                                        <p:attrNameLst>
                                          <p:attrName>ppt_h</p:attrName>
                                        </p:attrNameLst>
                                      </p:cBhvr>
                                      <p:tavLst>
                                        <p:tav tm="0">
                                          <p:val>
                                            <p:strVal val="ppt_h"/>
                                          </p:val>
                                        </p:tav>
                                        <p:tav tm="100000">
                                          <p:val>
                                            <p:strVal val="ppt_h"/>
                                          </p:val>
                                        </p:tav>
                                      </p:tavLst>
                                    </p:anim>
                                    <p:anim calcmode="lin" valueType="num">
                                      <p:cBhvr>
                                        <p:cTn id="45"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6"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47" dur="500" accel="50000">
                                          <p:stCondLst>
                                            <p:cond delay="500"/>
                                          </p:stCondLst>
                                        </p:cTn>
                                        <p:tgtEl>
                                          <p:spTgt spid="8"/>
                                        </p:tgtEl>
                                        <p:attrNameLst>
                                          <p:attrName>style.rotation</p:attrName>
                                        </p:attrNameLst>
                                      </p:cBhvr>
                                      <p:tavLst>
                                        <p:tav tm="0">
                                          <p:val>
                                            <p:fltVal val="0"/>
                                          </p:val>
                                        </p:tav>
                                        <p:tav tm="100000">
                                          <p:val>
                                            <p:fltVal val="-90"/>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1401896"/>
            <a:ext cx="3932237" cy="1726894"/>
          </a:xfrm>
        </p:spPr>
        <p:txBody>
          <a:bodyPr>
            <a:normAutofit fontScale="90000"/>
          </a:bodyPr>
          <a:lstStyle/>
          <a:p>
            <a:pPr algn="ctr"/>
            <a:r>
              <a:rPr lang="pl-PL" dirty="0">
                <a:latin typeface="Segoe Print" panose="02000600000000000000" pitchFamily="2" charset="0"/>
              </a:rPr>
              <a:t>Współczesna, zakotwiczona </a:t>
            </a:r>
            <a:br>
              <a:rPr lang="pl-PL" dirty="0">
                <a:latin typeface="Segoe Print" panose="02000600000000000000" pitchFamily="2" charset="0"/>
              </a:rPr>
            </a:br>
            <a:r>
              <a:rPr lang="pl-PL" dirty="0">
                <a:latin typeface="Segoe Print" panose="02000600000000000000" pitchFamily="2" charset="0"/>
              </a:rPr>
              <a:t>w światopoglądzie katolickim definicja miłości</a:t>
            </a:r>
          </a:p>
        </p:txBody>
      </p:sp>
      <p:sp>
        <p:nvSpPr>
          <p:cNvPr id="4" name="Symbol zastępczy tekstu 3"/>
          <p:cNvSpPr>
            <a:spLocks noGrp="1"/>
          </p:cNvSpPr>
          <p:nvPr>
            <p:ph type="body" sz="half" idx="2"/>
          </p:nvPr>
        </p:nvSpPr>
        <p:spPr>
          <a:xfrm>
            <a:off x="839788" y="3249976"/>
            <a:ext cx="3932237" cy="2619011"/>
          </a:xfrm>
        </p:spPr>
        <p:txBody>
          <a:bodyPr>
            <a:normAutofit/>
          </a:bodyPr>
          <a:lstStyle/>
          <a:p>
            <a:endParaRPr lang="pl-PL" dirty="0">
              <a:latin typeface="Segoe Print" panose="02000600000000000000" pitchFamily="2" charset="0"/>
            </a:endParaRPr>
          </a:p>
          <a:p>
            <a:r>
              <a:rPr lang="pl-PL" sz="2000" dirty="0">
                <a:latin typeface="Segoe Print" panose="02000600000000000000" pitchFamily="2" charset="0"/>
              </a:rPr>
              <a:t>Miłość, to najwyższa postać relacji osobowych mająca źródło w Bogu, będącym miłością absolutną.</a:t>
            </a:r>
          </a:p>
          <a:p>
            <a:pPr marL="180000" indent="457200"/>
            <a:endParaRPr lang="pl-PL" dirty="0">
              <a:solidFill>
                <a:schemeClr val="bg2">
                  <a:lumMod val="75000"/>
                </a:schemeClr>
              </a:solidFill>
            </a:endParaRPr>
          </a:p>
          <a:p>
            <a:pPr marL="180000" indent="457200"/>
            <a:endParaRPr lang="pl-PL" dirty="0">
              <a:solidFill>
                <a:schemeClr val="bg2">
                  <a:lumMod val="75000"/>
                </a:schemeClr>
              </a:solidFill>
            </a:endParaRPr>
          </a:p>
          <a:p>
            <a:pPr marL="180000" indent="457200"/>
            <a:endParaRPr lang="pl-PL" dirty="0">
              <a:solidFill>
                <a:schemeClr val="bg2">
                  <a:lumMod val="75000"/>
                </a:schemeClr>
              </a:solidFill>
            </a:endParaRPr>
          </a:p>
          <a:p>
            <a:pPr marL="180000" indent="457200"/>
            <a:endParaRPr lang="pl-PL" dirty="0">
              <a:solidFill>
                <a:schemeClr val="bg2">
                  <a:lumMod val="75000"/>
                </a:schemeClr>
              </a:solidFill>
            </a:endParaRPr>
          </a:p>
          <a:p>
            <a:pPr marL="180000" indent="457200"/>
            <a:endParaRPr lang="pl-PL" dirty="0">
              <a:solidFill>
                <a:schemeClr val="bg2">
                  <a:lumMod val="75000"/>
                </a:schemeClr>
              </a:solidFill>
            </a:endParaRPr>
          </a:p>
        </p:txBody>
      </p:sp>
      <p:pic>
        <p:nvPicPr>
          <p:cNvPr id="9" name="Symbol zastępczy obrazu 8"/>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3201651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 </a:t>
            </a:r>
            <a:r>
              <a:rPr lang="pl-PL" sz="3200" dirty="0">
                <a:latin typeface="Segoe Print" panose="02000600000000000000" pitchFamily="2" charset="0"/>
              </a:rPr>
              <a:t>Pojęcia miłości w grece </a:t>
            </a:r>
            <a:br>
              <a:rPr lang="pl-PL" sz="3200" dirty="0">
                <a:latin typeface="Segoe Print" panose="02000600000000000000" pitchFamily="2" charset="0"/>
              </a:rPr>
            </a:br>
            <a:r>
              <a:rPr lang="pl-PL" sz="2800" dirty="0">
                <a:latin typeface="Segoe Print" panose="02000600000000000000" pitchFamily="2" charset="0"/>
              </a:rPr>
              <a:t>(czasy przedchrześcijańskie)</a:t>
            </a:r>
          </a:p>
        </p:txBody>
      </p:sp>
      <p:sp>
        <p:nvSpPr>
          <p:cNvPr id="3" name="Symbol zastępczy zawartości 2"/>
          <p:cNvSpPr>
            <a:spLocks noGrp="1"/>
          </p:cNvSpPr>
          <p:nvPr>
            <p:ph idx="1"/>
          </p:nvPr>
        </p:nvSpPr>
        <p:spPr/>
        <p:txBody>
          <a:bodyPr>
            <a:normAutofit fontScale="92500" lnSpcReduction="20000"/>
          </a:bodyPr>
          <a:lstStyle/>
          <a:p>
            <a:r>
              <a:rPr lang="pl-PL" sz="2600" b="1" dirty="0">
                <a:latin typeface="Segoe Print" panose="02000600000000000000" pitchFamily="2" charset="0"/>
              </a:rPr>
              <a:t>eros</a:t>
            </a:r>
            <a:r>
              <a:rPr lang="pl-PL" sz="1800" dirty="0">
                <a:latin typeface="Segoe Print" panose="02000600000000000000" pitchFamily="2" charset="0"/>
              </a:rPr>
              <a:t> – to najstarsze pojęcie miłości, występujące głównie w mitologii i w literaturze, określa miłość w znaczeniu pożądliwości płciowej, żądzy, pragnienia, skłonności, radosnego uniesienia, a także przedmiotu miłości;</a:t>
            </a:r>
          </a:p>
          <a:p>
            <a:r>
              <a:rPr lang="pl-PL" sz="2600" b="1" dirty="0">
                <a:latin typeface="Segoe Print" panose="02000600000000000000" pitchFamily="2" charset="0"/>
              </a:rPr>
              <a:t>storge</a:t>
            </a:r>
            <a:r>
              <a:rPr lang="pl-PL" sz="1800" dirty="0">
                <a:latin typeface="Segoe Print" panose="02000600000000000000" pitchFamily="2" charset="0"/>
              </a:rPr>
              <a:t> – określa miłość jako czułość, przywiązanie, zwłaszcza w relacjach rodzinnych, także miłość płciową (rzadko);</a:t>
            </a:r>
          </a:p>
          <a:p>
            <a:r>
              <a:rPr lang="pl-PL" sz="2600" b="1" dirty="0" err="1">
                <a:latin typeface="Segoe Print" panose="02000600000000000000" pitchFamily="2" charset="0"/>
              </a:rPr>
              <a:t>philia</a:t>
            </a:r>
            <a:r>
              <a:rPr lang="pl-PL" sz="1800" dirty="0">
                <a:latin typeface="Segoe Print" panose="02000600000000000000" pitchFamily="2" charset="0"/>
              </a:rPr>
              <a:t> – określa miłość jako zażyłość, przyjacielskość, serdeczność, przywiązanie </a:t>
            </a:r>
            <a:br>
              <a:rPr lang="pl-PL" sz="1800" dirty="0">
                <a:latin typeface="Segoe Print" panose="02000600000000000000" pitchFamily="2" charset="0"/>
              </a:rPr>
            </a:br>
            <a:r>
              <a:rPr lang="pl-PL" sz="1800" dirty="0">
                <a:latin typeface="Segoe Print" panose="02000600000000000000" pitchFamily="2" charset="0"/>
              </a:rPr>
              <a:t>i upodobanie;</a:t>
            </a:r>
          </a:p>
          <a:p>
            <a:r>
              <a:rPr lang="pl-PL" sz="2600" b="1" dirty="0" err="1">
                <a:latin typeface="Segoe Print" panose="02000600000000000000" pitchFamily="2" charset="0"/>
              </a:rPr>
              <a:t>filanthropia</a:t>
            </a:r>
            <a:r>
              <a:rPr lang="pl-PL" sz="1800" dirty="0">
                <a:latin typeface="Segoe Print" panose="02000600000000000000" pitchFamily="2" charset="0"/>
              </a:rPr>
              <a:t> – to określenie na miłość życzliwości, miłość przejawiającą się jako uprzejmość, grzeczność, łagodność, wzajemne relacje między kochankami, humanitaryzm;</a:t>
            </a:r>
          </a:p>
          <a:p>
            <a:r>
              <a:rPr lang="pl-PL" sz="2600" b="1" dirty="0" err="1">
                <a:latin typeface="Segoe Print" panose="02000600000000000000" pitchFamily="2" charset="0"/>
              </a:rPr>
              <a:t>filadelfia</a:t>
            </a:r>
            <a:r>
              <a:rPr lang="pl-PL" sz="1800" dirty="0">
                <a:latin typeface="Segoe Print" panose="02000600000000000000" pitchFamily="2" charset="0"/>
              </a:rPr>
              <a:t> – pojęcie oznaczające miłość braterską;</a:t>
            </a:r>
          </a:p>
          <a:p>
            <a:r>
              <a:rPr lang="pl-PL" sz="2600" b="1" dirty="0" err="1">
                <a:latin typeface="Segoe Print" panose="02000600000000000000" pitchFamily="2" charset="0"/>
              </a:rPr>
              <a:t>filostorgia</a:t>
            </a:r>
            <a:r>
              <a:rPr lang="pl-PL" sz="1800" dirty="0">
                <a:latin typeface="Segoe Print" panose="02000600000000000000" pitchFamily="2" charset="0"/>
              </a:rPr>
              <a:t> – oznaczała miłość jako czułość, serdeczność, tkliwość oraz pożądanie zmysłowe;</a:t>
            </a:r>
          </a:p>
          <a:p>
            <a:r>
              <a:rPr lang="pl-PL" sz="2600" b="1" dirty="0">
                <a:latin typeface="Segoe Print" panose="02000600000000000000" pitchFamily="2" charset="0"/>
              </a:rPr>
              <a:t>agape</a:t>
            </a:r>
            <a:r>
              <a:rPr lang="pl-PL" sz="1800" dirty="0">
                <a:latin typeface="Segoe Print" panose="02000600000000000000" pitchFamily="2" charset="0"/>
              </a:rPr>
              <a:t> – termin, który występował w języku greckim potocznym, a nie w literaturze; oznaczał miłość małżeńską, miłość braterską, miłość Boga do człowieka i człowieka do Boga;</a:t>
            </a:r>
          </a:p>
          <a:p>
            <a:endParaRPr lang="pl-PL" sz="1800" dirty="0">
              <a:latin typeface="Segoe Print" panose="02000600000000000000" pitchFamily="2" charset="0"/>
            </a:endParaRPr>
          </a:p>
          <a:p>
            <a:endParaRPr lang="pl-PL" dirty="0"/>
          </a:p>
        </p:txBody>
      </p:sp>
    </p:spTree>
    <p:extLst>
      <p:ext uri="{BB962C8B-B14F-4D97-AF65-F5344CB8AC3E}">
        <p14:creationId xmlns:p14="http://schemas.microsoft.com/office/powerpoint/2010/main" val="2791797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407623"/>
            <a:ext cx="10515600" cy="1418001"/>
          </a:xfrm>
        </p:spPr>
        <p:txBody>
          <a:bodyPr>
            <a:normAutofit/>
          </a:bodyPr>
          <a:lstStyle/>
          <a:p>
            <a:pPr algn="ctr"/>
            <a:r>
              <a:rPr lang="pl-PL" sz="3200" dirty="0">
                <a:latin typeface="Segoe Print" panose="02000600000000000000" pitchFamily="2" charset="0"/>
              </a:rPr>
              <a:t>Pojęcia miłości w łacinie</a:t>
            </a:r>
            <a:br>
              <a:rPr lang="pl-PL" sz="3200" dirty="0">
                <a:latin typeface="Segoe Print" panose="02000600000000000000" pitchFamily="2" charset="0"/>
              </a:rPr>
            </a:br>
            <a:r>
              <a:rPr lang="pl-PL" sz="2800" dirty="0">
                <a:latin typeface="Segoe Print" panose="02000600000000000000" pitchFamily="2" charset="0"/>
              </a:rPr>
              <a:t>(czasy przedchrześcijańskie)</a:t>
            </a:r>
            <a:endParaRPr lang="pl-PL" sz="3200" dirty="0">
              <a:latin typeface="Segoe Print" panose="02000600000000000000" pitchFamily="2" charset="0"/>
            </a:endParaRPr>
          </a:p>
        </p:txBody>
      </p:sp>
      <p:sp>
        <p:nvSpPr>
          <p:cNvPr id="3" name="Symbol zastępczy zawartości 2"/>
          <p:cNvSpPr>
            <a:spLocks noGrp="1"/>
          </p:cNvSpPr>
          <p:nvPr>
            <p:ph idx="1"/>
          </p:nvPr>
        </p:nvSpPr>
        <p:spPr/>
        <p:txBody>
          <a:bodyPr>
            <a:normAutofit/>
          </a:bodyPr>
          <a:lstStyle/>
          <a:p>
            <a:endParaRPr lang="pl-PL" sz="2000" b="1" dirty="0">
              <a:latin typeface="Segoe Print" panose="02000600000000000000" pitchFamily="2" charset="0"/>
            </a:endParaRPr>
          </a:p>
          <a:p>
            <a:pPr marL="0" indent="0">
              <a:buNone/>
            </a:pPr>
            <a:endParaRPr lang="pl-PL" sz="2000" b="1" dirty="0">
              <a:latin typeface="Segoe Print" panose="02000600000000000000" pitchFamily="2" charset="0"/>
            </a:endParaRPr>
          </a:p>
          <a:p>
            <a:r>
              <a:rPr lang="pl-PL" sz="2400" b="1" dirty="0">
                <a:latin typeface="Segoe Print" panose="02000600000000000000" pitchFamily="2" charset="0"/>
              </a:rPr>
              <a:t>amor</a:t>
            </a:r>
            <a:r>
              <a:rPr lang="pl-PL" sz="2000" dirty="0">
                <a:latin typeface="Segoe Print" panose="02000600000000000000" pitchFamily="2" charset="0"/>
              </a:rPr>
              <a:t> – pojęcie oznaczające miłość zmysłową, miłość do ojczyzny, miłość bliskich (dzieci, krewnych, przyjaciół), także żądzę, pragnienie, popęd;</a:t>
            </a:r>
          </a:p>
          <a:p>
            <a:endParaRPr lang="pl-PL" sz="2000" dirty="0">
              <a:latin typeface="Segoe Print" panose="02000600000000000000" pitchFamily="2" charset="0"/>
            </a:endParaRPr>
          </a:p>
          <a:p>
            <a:r>
              <a:rPr lang="pl-PL" sz="2400" b="1" dirty="0">
                <a:latin typeface="Segoe Print" panose="02000600000000000000" pitchFamily="2" charset="0"/>
              </a:rPr>
              <a:t>caritas</a:t>
            </a:r>
            <a:r>
              <a:rPr lang="pl-PL" sz="2000" dirty="0">
                <a:latin typeface="Segoe Print" panose="02000600000000000000" pitchFamily="2" charset="0"/>
              </a:rPr>
              <a:t> – oznaczało uznanie, przywiązanie, szacunek oraz przedmiot miłości;</a:t>
            </a:r>
          </a:p>
          <a:p>
            <a:endParaRPr lang="pl-PL" sz="2000" dirty="0">
              <a:latin typeface="Segoe Print" panose="02000600000000000000" pitchFamily="2" charset="0"/>
            </a:endParaRPr>
          </a:p>
          <a:p>
            <a:r>
              <a:rPr lang="pl-PL" sz="2400" b="1" dirty="0" err="1">
                <a:latin typeface="Segoe Print" panose="02000600000000000000" pitchFamily="2" charset="0"/>
              </a:rPr>
              <a:t>dilectio</a:t>
            </a:r>
            <a:r>
              <a:rPr lang="pl-PL" sz="2000" dirty="0">
                <a:latin typeface="Segoe Print" panose="02000600000000000000" pitchFamily="2" charset="0"/>
              </a:rPr>
              <a:t> – pojęcie mówiące o przywiązaniu, upodobaniu oraz o szacunku.</a:t>
            </a:r>
          </a:p>
        </p:txBody>
      </p:sp>
    </p:spTree>
    <p:extLst>
      <p:ext uri="{BB962C8B-B14F-4D97-AF65-F5344CB8AC3E}">
        <p14:creationId xmlns:p14="http://schemas.microsoft.com/office/powerpoint/2010/main" val="3111036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7" y="987424"/>
            <a:ext cx="3932237" cy="612775"/>
          </a:xfrm>
        </p:spPr>
        <p:txBody>
          <a:bodyPr/>
          <a:lstStyle/>
          <a:p>
            <a:r>
              <a:rPr lang="pl-PL" dirty="0">
                <a:latin typeface="Segoe Print" panose="02000600000000000000" pitchFamily="2" charset="0"/>
              </a:rPr>
              <a:t>Platon o miłości</a:t>
            </a:r>
          </a:p>
        </p:txBody>
      </p:sp>
      <p:pic>
        <p:nvPicPr>
          <p:cNvPr id="6" name="Symbol zastępczy obrazu 5"/>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Symbol zastępczy tekstu 3"/>
          <p:cNvSpPr>
            <a:spLocks noGrp="1"/>
          </p:cNvSpPr>
          <p:nvPr>
            <p:ph type="body" sz="half" idx="2"/>
          </p:nvPr>
        </p:nvSpPr>
        <p:spPr>
          <a:xfrm>
            <a:off x="839788" y="1751682"/>
            <a:ext cx="3932237" cy="4117306"/>
          </a:xfrm>
        </p:spPr>
        <p:txBody>
          <a:bodyPr>
            <a:normAutofit fontScale="92500"/>
          </a:bodyPr>
          <a:lstStyle/>
          <a:p>
            <a:r>
              <a:rPr lang="pl-PL" sz="1900" dirty="0">
                <a:latin typeface="Segoe Print" panose="02000600000000000000" pitchFamily="2" charset="0"/>
              </a:rPr>
              <a:t>Platon starał się doprecyzować znaczenie słowa „eros”. Doszedł do wniosku, że pojęcie to określa miłość jako mocne pragnienie tego, czego się nie posiada; przedmiotem miłości „eros” jest pragnienie piękna </a:t>
            </a:r>
            <a:br>
              <a:rPr lang="pl-PL" sz="1900" dirty="0">
                <a:latin typeface="Segoe Print" panose="02000600000000000000" pitchFamily="2" charset="0"/>
              </a:rPr>
            </a:br>
            <a:r>
              <a:rPr lang="pl-PL" sz="1900" dirty="0">
                <a:latin typeface="Segoe Print" panose="02000600000000000000" pitchFamily="2" charset="0"/>
              </a:rPr>
              <a:t>i dobra dostrzeżone w ludziach połączone z szacunkiem do nich. Ten rodzaj miłości powinien się doskonalić tak, aby w końcu skierował się ku przedmiotom niematerialnym, które w pełni partycypują w idei piękna </a:t>
            </a:r>
            <a:br>
              <a:rPr lang="pl-PL" sz="1900" dirty="0">
                <a:latin typeface="Segoe Print" panose="02000600000000000000" pitchFamily="2" charset="0"/>
              </a:rPr>
            </a:br>
            <a:r>
              <a:rPr lang="pl-PL" sz="1900" dirty="0">
                <a:latin typeface="Segoe Print" panose="02000600000000000000" pitchFamily="2" charset="0"/>
              </a:rPr>
              <a:t>i złączonej z nią idei dobra.</a:t>
            </a:r>
          </a:p>
          <a:p>
            <a:endParaRPr lang="pl-PL" dirty="0"/>
          </a:p>
        </p:txBody>
      </p:sp>
    </p:spTree>
    <p:extLst>
      <p:ext uri="{BB962C8B-B14F-4D97-AF65-F5344CB8AC3E}">
        <p14:creationId xmlns:p14="http://schemas.microsoft.com/office/powerpoint/2010/main" val="2249027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987425"/>
            <a:ext cx="3932237" cy="940526"/>
          </a:xfrm>
        </p:spPr>
        <p:txBody>
          <a:bodyPr>
            <a:noAutofit/>
          </a:bodyPr>
          <a:lstStyle/>
          <a:p>
            <a:r>
              <a:rPr lang="pl-PL" dirty="0">
                <a:latin typeface="Segoe Print" panose="02000600000000000000" pitchFamily="2" charset="0"/>
              </a:rPr>
              <a:t>Arystoteles </a:t>
            </a:r>
            <a:br>
              <a:rPr lang="pl-PL" dirty="0">
                <a:latin typeface="Segoe Print" panose="02000600000000000000" pitchFamily="2" charset="0"/>
              </a:rPr>
            </a:br>
            <a:r>
              <a:rPr lang="pl-PL" dirty="0">
                <a:latin typeface="Segoe Print" panose="02000600000000000000" pitchFamily="2" charset="0"/>
              </a:rPr>
              <a:t>o miłości</a:t>
            </a:r>
          </a:p>
        </p:txBody>
      </p:sp>
      <p:pic>
        <p:nvPicPr>
          <p:cNvPr id="6" name="Symbol zastępczy obrazu 5"/>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Symbol zastępczy tekstu 3"/>
          <p:cNvSpPr>
            <a:spLocks noGrp="1"/>
          </p:cNvSpPr>
          <p:nvPr>
            <p:ph type="body" sz="half" idx="2"/>
          </p:nvPr>
        </p:nvSpPr>
        <p:spPr/>
        <p:txBody>
          <a:bodyPr>
            <a:normAutofit/>
          </a:bodyPr>
          <a:lstStyle/>
          <a:p>
            <a:r>
              <a:rPr lang="pl-PL" sz="1800" dirty="0">
                <a:latin typeface="Segoe Print" panose="02000600000000000000" pitchFamily="2" charset="0"/>
              </a:rPr>
              <a:t>Arystoteles miłość określał głównie pojęciem „</a:t>
            </a:r>
            <a:r>
              <a:rPr lang="pl-PL" sz="1800" dirty="0" err="1">
                <a:latin typeface="Segoe Print" panose="02000600000000000000" pitchFamily="2" charset="0"/>
              </a:rPr>
              <a:t>philia</a:t>
            </a:r>
            <a:r>
              <a:rPr lang="pl-PL" sz="1800" dirty="0">
                <a:latin typeface="Segoe Print" panose="02000600000000000000" pitchFamily="2" charset="0"/>
              </a:rPr>
              <a:t>”. Według niego miłość w pełnym wymiarze realizuje się </a:t>
            </a:r>
            <a:br>
              <a:rPr lang="pl-PL" sz="1800" dirty="0">
                <a:latin typeface="Segoe Print" panose="02000600000000000000" pitchFamily="2" charset="0"/>
              </a:rPr>
            </a:br>
            <a:r>
              <a:rPr lang="pl-PL" sz="1800" dirty="0">
                <a:latin typeface="Segoe Print" panose="02000600000000000000" pitchFamily="2" charset="0"/>
              </a:rPr>
              <a:t>w przyjaźni między ludźmi wzajemnie życzącymi sobie jakiegoś dobra i mającymi obopólną świadomość tego życzenia. Arystotelesowskie rozumienie miłości abstrahowało od postaci miłości określanych przez Platona pojęciem „eros”.</a:t>
            </a:r>
          </a:p>
          <a:p>
            <a:endParaRPr lang="pl-PL" sz="1800" dirty="0">
              <a:latin typeface="Segoe Print" panose="02000600000000000000" pitchFamily="2" charset="0"/>
            </a:endParaRPr>
          </a:p>
        </p:txBody>
      </p:sp>
    </p:spTree>
    <p:extLst>
      <p:ext uri="{BB962C8B-B14F-4D97-AF65-F5344CB8AC3E}">
        <p14:creationId xmlns:p14="http://schemas.microsoft.com/office/powerpoint/2010/main" val="610450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987425"/>
            <a:ext cx="3932237" cy="984594"/>
          </a:xfrm>
        </p:spPr>
        <p:txBody>
          <a:bodyPr/>
          <a:lstStyle/>
          <a:p>
            <a:r>
              <a:rPr lang="pl-PL" dirty="0">
                <a:latin typeface="Segoe Print" panose="02000600000000000000" pitchFamily="2" charset="0"/>
              </a:rPr>
              <a:t>Seneka na ten sam temat</a:t>
            </a:r>
          </a:p>
        </p:txBody>
      </p:sp>
      <p:sp>
        <p:nvSpPr>
          <p:cNvPr id="4" name="Symbol zastępczy tekstu 3"/>
          <p:cNvSpPr>
            <a:spLocks noGrp="1"/>
          </p:cNvSpPr>
          <p:nvPr>
            <p:ph type="body" sz="half" idx="2"/>
          </p:nvPr>
        </p:nvSpPr>
        <p:spPr>
          <a:xfrm>
            <a:off x="839787" y="1972019"/>
            <a:ext cx="3932237" cy="3811588"/>
          </a:xfrm>
        </p:spPr>
        <p:txBody>
          <a:bodyPr>
            <a:noAutofit/>
          </a:bodyPr>
          <a:lstStyle/>
          <a:p>
            <a:endParaRPr lang="pl-PL" dirty="0">
              <a:latin typeface="Segoe Print" panose="02000600000000000000" pitchFamily="2" charset="0"/>
            </a:endParaRPr>
          </a:p>
          <a:p>
            <a:r>
              <a:rPr lang="pl-PL" dirty="0">
                <a:latin typeface="Segoe Print" panose="02000600000000000000" pitchFamily="2" charset="0"/>
              </a:rPr>
              <a:t>Seneka rozróżniał następujące rodzaje miłości:</a:t>
            </a:r>
          </a:p>
          <a:p>
            <a:pPr marL="342900" indent="-342900">
              <a:buAutoNum type="arabicPeriod"/>
            </a:pPr>
            <a:r>
              <a:rPr lang="pl-PL" dirty="0">
                <a:latin typeface="Segoe Print" panose="02000600000000000000" pitchFamily="2" charset="0"/>
              </a:rPr>
              <a:t>Nieprzezwyciężalną namiętność, którą uważał za chorobę duszy,</a:t>
            </a:r>
          </a:p>
          <a:p>
            <a:pPr marL="342900" indent="-342900">
              <a:buAutoNum type="arabicPeriod"/>
            </a:pPr>
            <a:r>
              <a:rPr lang="pl-PL" dirty="0">
                <a:latin typeface="Segoe Print" panose="02000600000000000000" pitchFamily="2" charset="0"/>
              </a:rPr>
              <a:t>Miłość do przyjaciela – cenną więź, ale wyłączającą innych ludzi,</a:t>
            </a:r>
          </a:p>
          <a:p>
            <a:pPr marL="342900" indent="-342900">
              <a:buAutoNum type="arabicPeriod"/>
            </a:pPr>
            <a:r>
              <a:rPr lang="pl-PL" dirty="0">
                <a:latin typeface="Segoe Print" panose="02000600000000000000" pitchFamily="2" charset="0"/>
              </a:rPr>
              <a:t>Miłość dobroczynną („</a:t>
            </a:r>
            <a:r>
              <a:rPr lang="pl-PL" dirty="0" err="1">
                <a:latin typeface="Segoe Print" panose="02000600000000000000" pitchFamily="2" charset="0"/>
              </a:rPr>
              <a:t>beneficia</a:t>
            </a:r>
            <a:r>
              <a:rPr lang="pl-PL" dirty="0">
                <a:latin typeface="Segoe Print" panose="02000600000000000000" pitchFamily="2" charset="0"/>
              </a:rPr>
              <a:t>”), której wartość odnajduje się w niej samej. Właśnie tej miłości przypisał najważniejszą funkcję </a:t>
            </a:r>
            <a:br>
              <a:rPr lang="pl-PL" dirty="0">
                <a:latin typeface="Segoe Print" panose="02000600000000000000" pitchFamily="2" charset="0"/>
              </a:rPr>
            </a:br>
            <a:r>
              <a:rPr lang="pl-PL" dirty="0">
                <a:latin typeface="Segoe Print" panose="02000600000000000000" pitchFamily="2" charset="0"/>
              </a:rPr>
              <a:t>w powstawaniu społeczności ludzkiej.</a:t>
            </a:r>
          </a:p>
        </p:txBody>
      </p:sp>
      <p:pic>
        <p:nvPicPr>
          <p:cNvPr id="10" name="Picture Placeholder 9" descr="A dining room with a piano and a table&#10;&#10;AI-generated content may be incorrect.">
            <a:extLst>
              <a:ext uri="{FF2B5EF4-FFF2-40B4-BE49-F238E27FC236}">
                <a16:creationId xmlns:a16="http://schemas.microsoft.com/office/drawing/2014/main" id="{1AE114A4-C836-ADEF-F6D4-A9CA4AB6C86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1072427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latin typeface="Segoe Print" panose="02000600000000000000" pitchFamily="2" charset="0"/>
              </a:rPr>
              <a:t>Miłość w chrześcijaństwie</a:t>
            </a:r>
          </a:p>
        </p:txBody>
      </p:sp>
      <p:sp>
        <p:nvSpPr>
          <p:cNvPr id="3" name="Symbol zastępczy zawartości 2"/>
          <p:cNvSpPr>
            <a:spLocks noGrp="1"/>
          </p:cNvSpPr>
          <p:nvPr>
            <p:ph idx="1"/>
          </p:nvPr>
        </p:nvSpPr>
        <p:spPr/>
        <p:txBody>
          <a:bodyPr>
            <a:normAutofit fontScale="92500" lnSpcReduction="10000"/>
          </a:bodyPr>
          <a:lstStyle/>
          <a:p>
            <a:pPr marL="0" indent="0">
              <a:buNone/>
            </a:pPr>
            <a:r>
              <a:rPr lang="pl-PL" sz="1800" dirty="0">
                <a:latin typeface="Segoe Print" panose="02000600000000000000" pitchFamily="2" charset="0"/>
              </a:rPr>
              <a:t>W chrześcijaństwie najważniejsze jest to, że chrześcijańska wiara pozwala przyjąć do wiadomości prawdę o tym, że „Bóg jest miłością” oraz odnajdywać nadzieję, że „</a:t>
            </a:r>
            <a:r>
              <a:rPr lang="pl-PL" sz="1800" dirty="0" err="1">
                <a:latin typeface="Segoe Print" panose="02000600000000000000" pitchFamily="2" charset="0"/>
              </a:rPr>
              <a:t>ubi</a:t>
            </a:r>
            <a:r>
              <a:rPr lang="pl-PL" sz="1800" dirty="0">
                <a:latin typeface="Segoe Print" panose="02000600000000000000" pitchFamily="2" charset="0"/>
              </a:rPr>
              <a:t> caritas et amor, Deus </a:t>
            </a:r>
            <a:r>
              <a:rPr lang="pl-PL" sz="1800" dirty="0" err="1">
                <a:latin typeface="Segoe Print" panose="02000600000000000000" pitchFamily="2" charset="0"/>
              </a:rPr>
              <a:t>ibi</a:t>
            </a:r>
            <a:r>
              <a:rPr lang="pl-PL" sz="1800" dirty="0">
                <a:latin typeface="Segoe Print" panose="02000600000000000000" pitchFamily="2" charset="0"/>
              </a:rPr>
              <a:t> </a:t>
            </a:r>
            <a:r>
              <a:rPr lang="pl-PL" sz="1800" dirty="0" err="1">
                <a:latin typeface="Segoe Print" panose="02000600000000000000" pitchFamily="2" charset="0"/>
              </a:rPr>
              <a:t>est</a:t>
            </a:r>
            <a:r>
              <a:rPr lang="pl-PL" sz="1800" dirty="0">
                <a:latin typeface="Segoe Print" panose="02000600000000000000" pitchFamily="2" charset="0"/>
              </a:rPr>
              <a:t>”, czyli „gdzie jest miłość, tam jest Bóg”. Właśnie miłość stanowi istotę chrześcijaństwa. W chrześcijaństwie miłość „eros” nie jest bezładnym chaosem przyjemnych przeżyć, „</a:t>
            </a:r>
            <a:r>
              <a:rPr lang="pl-PL" sz="1800" dirty="0" err="1">
                <a:latin typeface="Segoe Print" panose="02000600000000000000" pitchFamily="2" charset="0"/>
              </a:rPr>
              <a:t>philia</a:t>
            </a:r>
            <a:r>
              <a:rPr lang="pl-PL" sz="1800" dirty="0">
                <a:latin typeface="Segoe Print" panose="02000600000000000000" pitchFamily="2" charset="0"/>
              </a:rPr>
              <a:t>” okazuje się i darem, i drogocenną koroną pracy nad sobą, </a:t>
            </a:r>
            <a:br>
              <a:rPr lang="pl-PL" sz="1800" dirty="0">
                <a:latin typeface="Segoe Print" panose="02000600000000000000" pitchFamily="2" charset="0"/>
              </a:rPr>
            </a:br>
            <a:r>
              <a:rPr lang="pl-PL" sz="1800" dirty="0">
                <a:latin typeface="Segoe Print" panose="02000600000000000000" pitchFamily="2" charset="0"/>
              </a:rPr>
              <a:t>a „caritas nie jest już uczuciem, lecz aktem wolności wzmocnionym przez łaskę Bożą”.</a:t>
            </a:r>
          </a:p>
          <a:p>
            <a:pPr marL="0" indent="0">
              <a:buNone/>
            </a:pPr>
            <a:endParaRPr lang="pl-PL" sz="1800" dirty="0">
              <a:latin typeface="Segoe Print" panose="02000600000000000000" pitchFamily="2" charset="0"/>
            </a:endParaRPr>
          </a:p>
          <a:p>
            <a:pPr marL="0" indent="0">
              <a:buNone/>
            </a:pPr>
            <a:r>
              <a:rPr lang="pl-PL" sz="1800" dirty="0">
                <a:latin typeface="Segoe Print" panose="02000600000000000000" pitchFamily="2" charset="0"/>
              </a:rPr>
              <a:t>Miłość w chrześcijaństwie jest m. in.:</a:t>
            </a:r>
          </a:p>
          <a:p>
            <a:pPr marL="514350" indent="-514350">
              <a:buAutoNum type="arabicPeriod"/>
            </a:pPr>
            <a:r>
              <a:rPr lang="pl-PL" sz="1800" dirty="0">
                <a:latin typeface="Segoe Print" panose="02000600000000000000" pitchFamily="2" charset="0"/>
              </a:rPr>
              <a:t>Odpowiedzią na dar;</a:t>
            </a:r>
          </a:p>
          <a:p>
            <a:pPr marL="514350" indent="-514350">
              <a:buAutoNum type="arabicPeriod"/>
            </a:pPr>
            <a:r>
              <a:rPr lang="pl-PL" sz="1800" dirty="0">
                <a:latin typeface="Segoe Print" panose="02000600000000000000" pitchFamily="2" charset="0"/>
              </a:rPr>
              <a:t>Darem z siebie, ale też czasem darem siebie;</a:t>
            </a:r>
          </a:p>
          <a:p>
            <a:pPr marL="514350" indent="-514350">
              <a:buAutoNum type="arabicPeriod"/>
            </a:pPr>
            <a:r>
              <a:rPr lang="pl-PL" sz="1800" dirty="0">
                <a:latin typeface="Segoe Print" panose="02000600000000000000" pitchFamily="2" charset="0"/>
              </a:rPr>
              <a:t>Płodnością fizyczną, duchową i moralną;</a:t>
            </a:r>
          </a:p>
          <a:p>
            <a:pPr marL="514350" indent="-514350">
              <a:buAutoNum type="arabicPeriod"/>
            </a:pPr>
            <a:r>
              <a:rPr lang="pl-PL" sz="1800" dirty="0">
                <a:latin typeface="Segoe Print" panose="02000600000000000000" pitchFamily="2" charset="0"/>
              </a:rPr>
              <a:t>Miłością społeczną;</a:t>
            </a:r>
          </a:p>
          <a:p>
            <a:pPr marL="514350" indent="-514350">
              <a:buAutoNum type="arabicPeriod"/>
            </a:pPr>
            <a:r>
              <a:rPr lang="pl-PL" sz="1800" dirty="0">
                <a:latin typeface="Segoe Print" panose="02000600000000000000" pitchFamily="2" charset="0"/>
              </a:rPr>
              <a:t>Największym przykazaniem;</a:t>
            </a:r>
          </a:p>
          <a:p>
            <a:pPr marL="514350" indent="-514350">
              <a:buAutoNum type="arabicPeriod"/>
            </a:pPr>
            <a:r>
              <a:rPr lang="pl-PL" sz="1800" dirty="0">
                <a:latin typeface="Segoe Print" panose="02000600000000000000" pitchFamily="2" charset="0"/>
              </a:rPr>
              <a:t>Posługą „caritas”.</a:t>
            </a:r>
          </a:p>
          <a:p>
            <a:pPr marL="514350" indent="-514350">
              <a:buAutoNum type="arabicPeriod"/>
            </a:pPr>
            <a:endParaRPr lang="pl-PL" sz="1800" dirty="0">
              <a:latin typeface="Segoe Print" panose="02000600000000000000" pitchFamily="2" charset="0"/>
            </a:endParaRPr>
          </a:p>
          <a:p>
            <a:pPr marL="514350" indent="-514350">
              <a:buAutoNum type="arabicPeriod"/>
            </a:pPr>
            <a:endParaRPr lang="pl-PL" sz="1800" dirty="0">
              <a:latin typeface="Segoe Print" panose="02000600000000000000" pitchFamily="2" charset="0"/>
            </a:endParaRPr>
          </a:p>
          <a:p>
            <a:pPr marL="514350" indent="-514350">
              <a:buAutoNum type="arabicPeriod"/>
            </a:pPr>
            <a:endParaRPr lang="pl-PL" sz="1800" dirty="0">
              <a:latin typeface="Segoe Print" panose="02000600000000000000" pitchFamily="2" charset="0"/>
            </a:endParaRPr>
          </a:p>
          <a:p>
            <a:pPr marL="514350" indent="-514350">
              <a:buAutoNum type="arabicPeriod"/>
            </a:pPr>
            <a:endParaRPr lang="pl-PL" sz="1800" dirty="0">
              <a:latin typeface="Segoe Print" panose="02000600000000000000" pitchFamily="2" charset="0"/>
            </a:endParaRPr>
          </a:p>
          <a:p>
            <a:pPr marL="0" indent="0">
              <a:buNone/>
            </a:pPr>
            <a:endParaRPr lang="pl-PL" sz="1800" dirty="0">
              <a:latin typeface="Segoe Print" panose="02000600000000000000" pitchFamily="2" charset="0"/>
            </a:endParaRPr>
          </a:p>
        </p:txBody>
      </p:sp>
    </p:spTree>
    <p:extLst>
      <p:ext uri="{BB962C8B-B14F-4D97-AF65-F5344CB8AC3E}">
        <p14:creationId xmlns:p14="http://schemas.microsoft.com/office/powerpoint/2010/main" val="2819988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solidFill>
                  <a:srgbClr val="FFC000"/>
                </a:solidFill>
                <a:latin typeface="Segoe Print" panose="02000600000000000000" pitchFamily="2" charset="0"/>
              </a:rPr>
              <a:t>Kolory</a:t>
            </a:r>
            <a:r>
              <a:rPr lang="pl-PL" sz="3200" dirty="0">
                <a:latin typeface="Segoe Print" panose="02000600000000000000" pitchFamily="2" charset="0"/>
              </a:rPr>
              <a:t> </a:t>
            </a:r>
            <a:r>
              <a:rPr lang="pl-PL" sz="3200" dirty="0">
                <a:solidFill>
                  <a:schemeClr val="accent2"/>
                </a:solidFill>
                <a:latin typeface="Segoe Print" panose="02000600000000000000" pitchFamily="2" charset="0"/>
              </a:rPr>
              <a:t>jako</a:t>
            </a:r>
            <a:r>
              <a:rPr lang="pl-PL" sz="3200" dirty="0">
                <a:latin typeface="Segoe Print" panose="02000600000000000000" pitchFamily="2" charset="0"/>
              </a:rPr>
              <a:t> </a:t>
            </a:r>
            <a:r>
              <a:rPr lang="pl-PL" sz="3200" dirty="0">
                <a:solidFill>
                  <a:srgbClr val="FF0000"/>
                </a:solidFill>
                <a:latin typeface="Segoe Print" panose="02000600000000000000" pitchFamily="2" charset="0"/>
              </a:rPr>
              <a:t>symbole</a:t>
            </a:r>
            <a:r>
              <a:rPr lang="pl-PL" sz="3200" dirty="0">
                <a:latin typeface="Segoe Print" panose="02000600000000000000" pitchFamily="2" charset="0"/>
              </a:rPr>
              <a:t> </a:t>
            </a:r>
            <a:r>
              <a:rPr lang="pl-PL" sz="3200" dirty="0">
                <a:solidFill>
                  <a:srgbClr val="A50021"/>
                </a:solidFill>
                <a:latin typeface="Segoe Print" panose="02000600000000000000" pitchFamily="2" charset="0"/>
              </a:rPr>
              <a:t>miłości</a:t>
            </a:r>
            <a:br>
              <a:rPr lang="pl-PL" sz="3200" dirty="0">
                <a:solidFill>
                  <a:srgbClr val="A50021"/>
                </a:solidFill>
                <a:latin typeface="Segoe Print" panose="02000600000000000000" pitchFamily="2" charset="0"/>
              </a:rPr>
            </a:br>
            <a:r>
              <a:rPr lang="pl-PL" sz="2800" dirty="0">
                <a:latin typeface="Segoe Print" panose="02000600000000000000" pitchFamily="2" charset="0"/>
              </a:rPr>
              <a:t>(antyk grecko-rzymski)</a:t>
            </a:r>
          </a:p>
        </p:txBody>
      </p:sp>
      <p:sp>
        <p:nvSpPr>
          <p:cNvPr id="3" name="Symbol zastępczy zawartości 2"/>
          <p:cNvSpPr>
            <a:spLocks noGrp="1"/>
          </p:cNvSpPr>
          <p:nvPr>
            <p:ph idx="1"/>
          </p:nvPr>
        </p:nvSpPr>
        <p:spPr/>
        <p:txBody>
          <a:bodyPr>
            <a:normAutofit lnSpcReduction="10000"/>
          </a:bodyPr>
          <a:lstStyle/>
          <a:p>
            <a:r>
              <a:rPr lang="pl-PL" sz="1800" dirty="0">
                <a:latin typeface="Segoe Print" panose="02000600000000000000" pitchFamily="2" charset="0"/>
              </a:rPr>
              <a:t>Platon zaliczył kolory „do źródeł rozkoszy czystych” równocześnie przeciwstawiając je rozkoszom sensualnym. Idąc  tym tropem można spróbować całą grecką paletę starożytnych barw uznać za mówiącą o tej formie miłości, która przejawia się </a:t>
            </a:r>
            <a:br>
              <a:rPr lang="pl-PL" sz="1800" dirty="0">
                <a:latin typeface="Segoe Print" panose="02000600000000000000" pitchFamily="2" charset="0"/>
              </a:rPr>
            </a:br>
            <a:r>
              <a:rPr lang="pl-PL" sz="1800" dirty="0">
                <a:latin typeface="Segoe Print" panose="02000600000000000000" pitchFamily="2" charset="0"/>
              </a:rPr>
              <a:t>w pięknie. Paletę tych kolorów stanowią: „ciepła, żółtawa biel marmurów, lśniąca czerń i matowa rudość ceramiki, delikatne błękity i blade zielenie, zakwitające niekiedy wśród czystych lilii brunatnego rysunku  na białym tle lekytów” (lekyt, to </a:t>
            </a:r>
            <a:br>
              <a:rPr lang="pl-PL" sz="1800" dirty="0">
                <a:latin typeface="Segoe Print" panose="02000600000000000000" pitchFamily="2" charset="0"/>
              </a:rPr>
            </a:br>
            <a:r>
              <a:rPr lang="pl-PL" sz="1800" dirty="0">
                <a:latin typeface="Segoe Print" panose="02000600000000000000" pitchFamily="2" charset="0"/>
              </a:rPr>
              <a:t>w starożytnej Grecji naczynie ceramiczne zbliżone kształtem do dzbanka służące do przechowywania oliwy).</a:t>
            </a:r>
          </a:p>
          <a:p>
            <a:r>
              <a:rPr lang="pl-PL" sz="1800" dirty="0">
                <a:latin typeface="Segoe Print" panose="02000600000000000000" pitchFamily="2" charset="0"/>
              </a:rPr>
              <a:t>Arystoteles doszedł do wniosku, że kolor jest nieodłączny od rzeczy, ale aby jego widzialna jakość się ujawniła, potrzebne jest światło.</a:t>
            </a:r>
          </a:p>
          <a:p>
            <a:r>
              <a:rPr lang="pl-PL" sz="1800" dirty="0">
                <a:solidFill>
                  <a:srgbClr val="FF0000"/>
                </a:solidFill>
                <a:latin typeface="Segoe Print" panose="02000600000000000000" pitchFamily="2" charset="0"/>
              </a:rPr>
              <a:t>Czerwień</a:t>
            </a:r>
            <a:r>
              <a:rPr lang="pl-PL" sz="1800" dirty="0">
                <a:latin typeface="Segoe Print" panose="02000600000000000000" pitchFamily="2" charset="0"/>
              </a:rPr>
              <a:t> nie była w starożytności barwą jednoznacznie symbolizującą miłość. </a:t>
            </a:r>
            <a:br>
              <a:rPr lang="pl-PL" sz="1800" dirty="0">
                <a:latin typeface="Segoe Print" panose="02000600000000000000" pitchFamily="2" charset="0"/>
              </a:rPr>
            </a:br>
            <a:r>
              <a:rPr lang="pl-PL" sz="1800" dirty="0">
                <a:latin typeface="Segoe Print" panose="02000600000000000000" pitchFamily="2" charset="0"/>
              </a:rPr>
              <a:t>Okazywała się kolorem o wielu znaczeniach: krwi, wojny, ognia, siły, płodności, potęgi, ofiary, dostojeństwa, godności królewskiej. Afrodyta wynurzająca się z purpurowych fal morza tak naprawdę nie wynurzała się w czerwieni, ponieważ prawdziwa purpura to </a:t>
            </a:r>
            <a:r>
              <a:rPr lang="pl-PL" sz="1800" dirty="0">
                <a:solidFill>
                  <a:srgbClr val="7030A0"/>
                </a:solidFill>
                <a:latin typeface="Segoe Print" panose="02000600000000000000" pitchFamily="2" charset="0"/>
              </a:rPr>
              <a:t>odcienie fioletu</a:t>
            </a:r>
            <a:r>
              <a:rPr lang="pl-PL" sz="1800" dirty="0">
                <a:latin typeface="Segoe Print" panose="02000600000000000000" pitchFamily="2" charset="0"/>
              </a:rPr>
              <a:t>.</a:t>
            </a:r>
          </a:p>
          <a:p>
            <a:r>
              <a:rPr lang="pl-PL" sz="1800" dirty="0">
                <a:latin typeface="Segoe Print" panose="02000600000000000000" pitchFamily="2" charset="0"/>
              </a:rPr>
              <a:t>W starożytnym Rzymie kolorem welonu oblubienicy był </a:t>
            </a:r>
            <a:r>
              <a:rPr lang="pl-PL" sz="1800" dirty="0">
                <a:solidFill>
                  <a:schemeClr val="accent2"/>
                </a:solidFill>
                <a:latin typeface="Segoe Print" panose="02000600000000000000" pitchFamily="2" charset="0"/>
              </a:rPr>
              <a:t>szafran</a:t>
            </a:r>
            <a:r>
              <a:rPr lang="pl-PL" sz="1800" dirty="0">
                <a:latin typeface="Segoe Print" panose="02000600000000000000" pitchFamily="2" charset="0"/>
              </a:rPr>
              <a:t>, ponieważ symbolizował radość i wesele.</a:t>
            </a:r>
          </a:p>
          <a:p>
            <a:endParaRPr lang="pl-PL" sz="1800" dirty="0">
              <a:latin typeface="Segoe Print" panose="02000600000000000000" pitchFamily="2" charset="0"/>
            </a:endParaRPr>
          </a:p>
          <a:p>
            <a:endParaRPr lang="pl-PL" sz="1800" dirty="0">
              <a:latin typeface="Segoe Print" panose="02000600000000000000" pitchFamily="2" charset="0"/>
            </a:endParaRPr>
          </a:p>
        </p:txBody>
      </p:sp>
    </p:spTree>
    <p:extLst>
      <p:ext uri="{BB962C8B-B14F-4D97-AF65-F5344CB8AC3E}">
        <p14:creationId xmlns:p14="http://schemas.microsoft.com/office/powerpoint/2010/main" val="3662334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1198</Words>
  <Application>Microsoft Office PowerPoint</Application>
  <PresentationFormat>Widescreen</PresentationFormat>
  <Paragraphs>86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Segoe Print</vt:lpstr>
      <vt:lpstr>Motyw pakietu Office</vt:lpstr>
      <vt:lpstr>Miłość niejedno ma imię:   Określenia miłości w grece  i łacinie; kolory jako symbole miłości.  </vt:lpstr>
      <vt:lpstr>Współczesna, zakotwiczona  w światopoglądzie katolickim definicja miłości</vt:lpstr>
      <vt:lpstr> Pojęcia miłości w grece  (czasy przedchrześcijańskie)</vt:lpstr>
      <vt:lpstr>Pojęcia miłości w łacinie (czasy przedchrześcijańskie)</vt:lpstr>
      <vt:lpstr>Platon o miłości</vt:lpstr>
      <vt:lpstr>Arystoteles  o miłości</vt:lpstr>
      <vt:lpstr>Seneka na ten sam temat</vt:lpstr>
      <vt:lpstr>Miłość w chrześcijaństwie</vt:lpstr>
      <vt:lpstr>Kolory jako symbole miłości (antyk grecko-rzymski)</vt:lpstr>
      <vt:lpstr>Kolory jako symbole miłości (chrześcijańska sztuka średniowieczna, kolor i blask)</vt:lpstr>
      <vt:lpstr>PowerPoint Presentation</vt:lpstr>
      <vt:lpstr>Wiara, nadzieja, miłość</vt:lpstr>
      <vt:lpstr>Miłość czysta</vt:lpstr>
      <vt:lpstr>Bibliografia: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Miłość niejedno ma imię. Określenia miłości w grece i łacinie  (philia, storce, eros, agape, amor, caritas).</dc:title>
  <dc:creator>Renata Kucharska</dc:creator>
  <cp:lastModifiedBy>Renata Kucharska</cp:lastModifiedBy>
  <cp:revision>41</cp:revision>
  <dcterms:created xsi:type="dcterms:W3CDTF">2016-06-03T14:25:25Z</dcterms:created>
  <dcterms:modified xsi:type="dcterms:W3CDTF">2026-01-30T17:39:56Z</dcterms:modified>
</cp:coreProperties>
</file>